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空コンテナ返却最適化プロジェクトの概要設計" id="{64EFC9AE-3300-40E0-B68E-56112DEE74B1}">
          <p14:sldIdLst>
            <p14:sldId id="2561"/>
            <p14:sldId id="2562"/>
          </p14:sldIdLst>
        </p14:section>
        <p14:section name="プロジェクトの背景と目的" id="{668A0D6D-5D68-409A-BF9B-7B4A2B6CADCF}">
          <p14:sldIdLst>
            <p14:sldId id="2563"/>
            <p14:sldId id="2564"/>
            <p14:sldId id="2565"/>
            <p14:sldId id="2566"/>
          </p14:sldIdLst>
        </p14:section>
        <p14:section name="ビジネスの課題" id="{E54A7BDB-478E-4800-A0CD-0EBFE7696A44}">
          <p14:sldIdLst>
            <p14:sldId id="2567"/>
            <p14:sldId id="2568"/>
            <p14:sldId id="2569"/>
            <p14:sldId id="2570"/>
          </p14:sldIdLst>
        </p14:section>
        <p14:section name="技術の課題" id="{01B051A2-441A-4979-ABC8-5FDE12AB20F2}">
          <p14:sldIdLst>
            <p14:sldId id="2571"/>
            <p14:sldId id="2572"/>
            <p14:sldId id="2573"/>
            <p14:sldId id="2574"/>
          </p14:sldIdLst>
        </p14:section>
        <p14:section name="システムの概要設計" id="{3B5651CA-90D9-420C-AAF5-BC0E9C87A1D8}">
          <p14:sldIdLst>
            <p14:sldId id="2575"/>
            <p14:sldId id="2576"/>
            <p14:sldId id="2577"/>
            <p14:sldId id="2578"/>
          </p14:sldIdLst>
        </p14:section>
        <p14:section name="導入と運用計画" id="{43A3B4FC-B624-4C4A-BEFF-44847559A8DE}">
          <p14:sldIdLst>
            <p14:sldId id="2579"/>
            <p14:sldId id="2580"/>
            <p14:sldId id="2581"/>
            <p14:sldId id="2582"/>
          </p14:sldIdLst>
        </p14:section>
        <p14:section name="結論" id="{08720443-85D9-4587-8920-EA0F1CB955BB}">
          <p14:sldIdLst>
            <p14:sldId id="25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37F60-B36B-0E46-9C81-D9B9146E6AAE}" v="23" dt="2025-04-17T00:17:38.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2" d="100"/>
          <a:sy n="82" d="100"/>
        </p:scale>
        <p:origin x="5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F7DC6D-B7EC-4088-B201-EAF32AD814A3}"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C80F851B-CB75-47D2-9747-2D6FB9AA0E04}">
      <dgm:prSet/>
      <dgm:spPr/>
      <dgm:t>
        <a:bodyPr/>
        <a:lstStyle/>
        <a:p>
          <a:pPr>
            <a:lnSpc>
              <a:spcPct val="100000"/>
            </a:lnSpc>
            <a:defRPr b="1"/>
          </a:pPr>
          <a:r>
            <a:rPr lang="en-US"/>
            <a:t>混雑の問題</a:t>
          </a:r>
        </a:p>
      </dgm:t>
    </dgm:pt>
    <dgm:pt modelId="{3B823129-1D62-4CB8-BAFD-8470B81749AC}" type="parTrans" cxnId="{625A73E8-4429-47EB-A9A0-DC5F0A1FA51D}">
      <dgm:prSet/>
      <dgm:spPr/>
      <dgm:t>
        <a:bodyPr/>
        <a:lstStyle/>
        <a:p>
          <a:endParaRPr lang="en-US"/>
        </a:p>
      </dgm:t>
    </dgm:pt>
    <dgm:pt modelId="{4E43B2B3-DC77-42AF-AC4A-6B035B118A81}" type="sibTrans" cxnId="{625A73E8-4429-47EB-A9A0-DC5F0A1FA51D}">
      <dgm:prSet/>
      <dgm:spPr/>
      <dgm:t>
        <a:bodyPr/>
        <a:lstStyle/>
        <a:p>
          <a:pPr>
            <a:lnSpc>
              <a:spcPct val="100000"/>
            </a:lnSpc>
            <a:defRPr b="1"/>
          </a:pPr>
          <a:endParaRPr lang="en-US"/>
        </a:p>
      </dgm:t>
    </dgm:pt>
    <dgm:pt modelId="{453B02E5-D908-403A-8833-863B5A090E5A}">
      <dgm:prSet/>
      <dgm:spPr/>
      <dgm:t>
        <a:bodyPr/>
        <a:lstStyle/>
        <a:p>
          <a:pPr>
            <a:lnSpc>
              <a:spcPct val="100000"/>
            </a:lnSpc>
          </a:pPr>
          <a:r>
            <a:rPr lang="en-US"/>
            <a:t>空コンテナの返却時に発生する混雑は、物流の効率を大幅に低下させる要因です。</a:t>
          </a:r>
        </a:p>
      </dgm:t>
    </dgm:pt>
    <dgm:pt modelId="{D26C6361-53F1-4AC2-ACCB-A8C6BC482DCC}" type="parTrans" cxnId="{22B7005C-30F3-432A-BC8F-4B397299CFC6}">
      <dgm:prSet/>
      <dgm:spPr/>
      <dgm:t>
        <a:bodyPr/>
        <a:lstStyle/>
        <a:p>
          <a:endParaRPr lang="en-US"/>
        </a:p>
      </dgm:t>
    </dgm:pt>
    <dgm:pt modelId="{3A03D3D8-43FD-4708-BC3E-6B55589AEAD4}" type="sibTrans" cxnId="{22B7005C-30F3-432A-BC8F-4B397299CFC6}">
      <dgm:prSet/>
      <dgm:spPr/>
      <dgm:t>
        <a:bodyPr/>
        <a:lstStyle/>
        <a:p>
          <a:endParaRPr lang="en-US"/>
        </a:p>
      </dgm:t>
    </dgm:pt>
    <dgm:pt modelId="{5E31C57C-EAE3-4D70-A23B-4AC11458B12B}">
      <dgm:prSet/>
      <dgm:spPr/>
      <dgm:t>
        <a:bodyPr/>
        <a:lstStyle/>
        <a:p>
          <a:pPr>
            <a:lnSpc>
              <a:spcPct val="100000"/>
            </a:lnSpc>
            <a:defRPr b="1"/>
          </a:pPr>
          <a:r>
            <a:rPr lang="en-US"/>
            <a:t>不効率な手続き</a:t>
          </a:r>
        </a:p>
      </dgm:t>
    </dgm:pt>
    <dgm:pt modelId="{78E440D1-6D06-4179-B5DC-238CEC1347A0}" type="parTrans" cxnId="{8B44C705-C972-4B54-A24B-8BFF2861304D}">
      <dgm:prSet/>
      <dgm:spPr/>
      <dgm:t>
        <a:bodyPr/>
        <a:lstStyle/>
        <a:p>
          <a:endParaRPr lang="en-US"/>
        </a:p>
      </dgm:t>
    </dgm:pt>
    <dgm:pt modelId="{4E755342-7108-4C5A-9901-0381CAF44AA6}" type="sibTrans" cxnId="{8B44C705-C972-4B54-A24B-8BFF2861304D}">
      <dgm:prSet/>
      <dgm:spPr/>
      <dgm:t>
        <a:bodyPr/>
        <a:lstStyle/>
        <a:p>
          <a:pPr>
            <a:lnSpc>
              <a:spcPct val="100000"/>
            </a:lnSpc>
            <a:defRPr b="1"/>
          </a:pPr>
          <a:endParaRPr lang="en-US"/>
        </a:p>
      </dgm:t>
    </dgm:pt>
    <dgm:pt modelId="{8BAC360B-EC8E-4FCC-A83D-B400D11E3C09}">
      <dgm:prSet/>
      <dgm:spPr/>
      <dgm:t>
        <a:bodyPr/>
        <a:lstStyle/>
        <a:p>
          <a:pPr>
            <a:lnSpc>
              <a:spcPct val="100000"/>
            </a:lnSpc>
          </a:pPr>
          <a:r>
            <a:rPr lang="en-US"/>
            <a:t>返却手続きの不効率は、時間とコストの無駄を生み出し、ビジネスの持続可能性に影響を与えます。</a:t>
          </a:r>
        </a:p>
      </dgm:t>
    </dgm:pt>
    <dgm:pt modelId="{9229410A-8C71-4937-B349-FAA111597261}" type="parTrans" cxnId="{2A6A309E-B376-4AE0-B0C0-78D7BB0CC4FD}">
      <dgm:prSet/>
      <dgm:spPr/>
      <dgm:t>
        <a:bodyPr/>
        <a:lstStyle/>
        <a:p>
          <a:endParaRPr lang="en-US"/>
        </a:p>
      </dgm:t>
    </dgm:pt>
    <dgm:pt modelId="{303648B4-D46B-4799-95C3-F94E364566D7}" type="sibTrans" cxnId="{2A6A309E-B376-4AE0-B0C0-78D7BB0CC4FD}">
      <dgm:prSet/>
      <dgm:spPr/>
      <dgm:t>
        <a:bodyPr/>
        <a:lstStyle/>
        <a:p>
          <a:endParaRPr lang="en-US"/>
        </a:p>
      </dgm:t>
    </dgm:pt>
    <dgm:pt modelId="{B2B9F7C1-F1F8-4C25-BD1F-635A23E3F333}">
      <dgm:prSet/>
      <dgm:spPr/>
      <dgm:t>
        <a:bodyPr/>
        <a:lstStyle/>
        <a:p>
          <a:pPr>
            <a:lnSpc>
              <a:spcPct val="100000"/>
            </a:lnSpc>
            <a:defRPr b="1"/>
          </a:pPr>
          <a:r>
            <a:rPr lang="en-US"/>
            <a:t>解決策の必要性</a:t>
          </a:r>
        </a:p>
      </dgm:t>
    </dgm:pt>
    <dgm:pt modelId="{DFEEB467-1FB3-43E3-833F-1586546680FC}" type="parTrans" cxnId="{A664FC9C-9FDD-47CE-9CA5-8C6B16564848}">
      <dgm:prSet/>
      <dgm:spPr/>
      <dgm:t>
        <a:bodyPr/>
        <a:lstStyle/>
        <a:p>
          <a:endParaRPr lang="en-US"/>
        </a:p>
      </dgm:t>
    </dgm:pt>
    <dgm:pt modelId="{BF3BB1DD-8535-4FE7-AFDC-A0EEE49464B5}" type="sibTrans" cxnId="{A664FC9C-9FDD-47CE-9CA5-8C6B16564848}">
      <dgm:prSet/>
      <dgm:spPr/>
      <dgm:t>
        <a:bodyPr/>
        <a:lstStyle/>
        <a:p>
          <a:endParaRPr lang="en-US"/>
        </a:p>
      </dgm:t>
    </dgm:pt>
    <dgm:pt modelId="{59E28AE5-ACFC-4F1C-9DDF-56A4A2007510}">
      <dgm:prSet/>
      <dgm:spPr/>
      <dgm:t>
        <a:bodyPr/>
        <a:lstStyle/>
        <a:p>
          <a:pPr>
            <a:lnSpc>
              <a:spcPct val="100000"/>
            </a:lnSpc>
          </a:pPr>
          <a:r>
            <a:rPr lang="en-US"/>
            <a:t>これらの問題に対処するためには、効果的な解決策を見つけ、実施することが不可欠です。</a:t>
          </a:r>
        </a:p>
      </dgm:t>
    </dgm:pt>
    <dgm:pt modelId="{58AB220C-837D-4120-B5BF-466CFFFA1351}" type="parTrans" cxnId="{FF752C08-E9B2-495C-9E1E-0720DE299EA2}">
      <dgm:prSet/>
      <dgm:spPr/>
      <dgm:t>
        <a:bodyPr/>
        <a:lstStyle/>
        <a:p>
          <a:endParaRPr lang="en-US"/>
        </a:p>
      </dgm:t>
    </dgm:pt>
    <dgm:pt modelId="{4F849452-9BAF-44C6-973E-6B4CDE54B05E}" type="sibTrans" cxnId="{FF752C08-E9B2-495C-9E1E-0720DE299EA2}">
      <dgm:prSet/>
      <dgm:spPr/>
      <dgm:t>
        <a:bodyPr/>
        <a:lstStyle/>
        <a:p>
          <a:endParaRPr lang="en-US"/>
        </a:p>
      </dgm:t>
    </dgm:pt>
    <dgm:pt modelId="{37CFE4BE-3237-40A2-8C86-C4C0529DDE5B}" type="pres">
      <dgm:prSet presAssocID="{FBF7DC6D-B7EC-4088-B201-EAF32AD814A3}" presName="Root" presStyleCnt="0">
        <dgm:presLayoutVars>
          <dgm:dir/>
          <dgm:resizeHandles val="exact"/>
        </dgm:presLayoutVars>
      </dgm:prSet>
      <dgm:spPr/>
    </dgm:pt>
    <dgm:pt modelId="{494ACF74-825F-43C9-A12D-9263DB22868D}" type="pres">
      <dgm:prSet presAssocID="{C80F851B-CB75-47D2-9747-2D6FB9AA0E04}" presName="Composite" presStyleCnt="0"/>
      <dgm:spPr/>
    </dgm:pt>
    <dgm:pt modelId="{44C6F30C-074F-40EA-9FE9-487A4BA51024}" type="pres">
      <dgm:prSet presAssocID="{C80F851B-CB75-47D2-9747-2D6FB9AA0E04}" presName="Pictur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l="3622" r="29880" b="3"/>
          <a:stretch/>
        </a:blipFill>
      </dgm:spPr>
      <dgm:extLst>
        <a:ext uri="{E40237B7-FDA0-4F09-8148-C483321AD2D9}">
          <dgm14:cNvPr xmlns:dgm14="http://schemas.microsoft.com/office/drawing/2010/diagram" id="0" name="" descr="貯蔵クレートの山"/>
        </a:ext>
      </dgm:extLst>
    </dgm:pt>
    <dgm:pt modelId="{1836C8F3-E9DE-4CA9-9D97-313BE69A90AD}" type="pres">
      <dgm:prSet presAssocID="{C80F851B-CB75-47D2-9747-2D6FB9AA0E04}" presName="Subtitle" presStyleLbl="revTx" presStyleIdx="0" presStyleCnt="6">
        <dgm:presLayoutVars>
          <dgm:chMax val="0"/>
          <dgm:bulletEnabled/>
        </dgm:presLayoutVars>
      </dgm:prSet>
      <dgm:spPr/>
    </dgm:pt>
    <dgm:pt modelId="{1E4DC358-7D4B-427E-9974-1D1E5CEEEDEA}" type="pres">
      <dgm:prSet presAssocID="{C80F851B-CB75-47D2-9747-2D6FB9AA0E04}" presName="Description" presStyleLbl="revTx" presStyleIdx="1" presStyleCnt="6">
        <dgm:presLayoutVars>
          <dgm:bulletEnabled/>
        </dgm:presLayoutVars>
      </dgm:prSet>
      <dgm:spPr/>
    </dgm:pt>
    <dgm:pt modelId="{17269D70-9027-46C2-A346-D1EDCE4B1E68}" type="pres">
      <dgm:prSet presAssocID="{4E43B2B3-DC77-42AF-AC4A-6B035B118A81}" presName="sibTrans" presStyleLbl="sibTrans2D1" presStyleIdx="0" presStyleCnt="0"/>
      <dgm:spPr/>
    </dgm:pt>
    <dgm:pt modelId="{869A4F38-3D6A-445F-B342-4578C0A79656}" type="pres">
      <dgm:prSet presAssocID="{5E31C57C-EAE3-4D70-A23B-4AC11458B12B}" presName="Composite" presStyleCnt="0"/>
      <dgm:spPr/>
    </dgm:pt>
    <dgm:pt modelId="{0C00C189-E6DB-41DA-BF63-4ABC5B129925}" type="pres">
      <dgm:prSet presAssocID="{5E31C57C-EAE3-4D70-A23B-4AC11458B12B}"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l="20537" r="12712" b="-2"/>
          <a:stretch/>
        </a:blipFill>
      </dgm:spPr>
      <dgm:extLst>
        <a:ext uri="{E40237B7-FDA0-4F09-8148-C483321AD2D9}">
          <dgm14:cNvPr xmlns:dgm14="http://schemas.microsoft.com/office/drawing/2010/diagram" id="0" name="" descr="多重露光、紙にペン、貨物コンテナのすべてのロゴを削除。"/>
        </a:ext>
      </dgm:extLst>
    </dgm:pt>
    <dgm:pt modelId="{6E9BBD63-6766-4B2C-831F-55A570432779}" type="pres">
      <dgm:prSet presAssocID="{5E31C57C-EAE3-4D70-A23B-4AC11458B12B}" presName="Subtitle" presStyleLbl="revTx" presStyleIdx="2" presStyleCnt="6">
        <dgm:presLayoutVars>
          <dgm:chMax val="0"/>
          <dgm:bulletEnabled/>
        </dgm:presLayoutVars>
      </dgm:prSet>
      <dgm:spPr/>
    </dgm:pt>
    <dgm:pt modelId="{9BE64D2C-F998-4117-A55E-C98EFDDAA20F}" type="pres">
      <dgm:prSet presAssocID="{5E31C57C-EAE3-4D70-A23B-4AC11458B12B}" presName="Description" presStyleLbl="revTx" presStyleIdx="3" presStyleCnt="6">
        <dgm:presLayoutVars>
          <dgm:bulletEnabled/>
        </dgm:presLayoutVars>
      </dgm:prSet>
      <dgm:spPr/>
    </dgm:pt>
    <dgm:pt modelId="{311BA75E-89A7-4378-B3B3-66E8BAE1BECA}" type="pres">
      <dgm:prSet presAssocID="{4E755342-7108-4C5A-9901-0381CAF44AA6}" presName="sibTrans" presStyleLbl="sibTrans2D1" presStyleIdx="0" presStyleCnt="0"/>
      <dgm:spPr/>
    </dgm:pt>
    <dgm:pt modelId="{3B0AB2D0-A9AA-44FB-8871-2AF549AFF80E}" type="pres">
      <dgm:prSet presAssocID="{B2B9F7C1-F1F8-4C25-BD1F-635A23E3F333}" presName="Composite" presStyleCnt="0"/>
      <dgm:spPr/>
    </dgm:pt>
    <dgm:pt modelId="{664AAABC-71D9-4252-AB0C-21F596056E4B}" type="pres">
      <dgm:prSet presAssocID="{B2B9F7C1-F1F8-4C25-BD1F-635A23E3F333}"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l="15446" r="17803" b="-2"/>
          <a:stretch/>
        </a:blipFill>
      </dgm:spPr>
      <dgm:extLst>
        <a:ext uri="{E40237B7-FDA0-4F09-8148-C483321AD2D9}">
          <dgm14:cNvPr xmlns:dgm14="http://schemas.microsoft.com/office/drawing/2010/diagram" id="0" name="" descr="ビジネスミーティング、プレゼンテーション、チームでの作業、ソリューションの検索、ジュニアおよびシニアパートナーのビジネスマンのグループ"/>
        </a:ext>
      </dgm:extLst>
    </dgm:pt>
    <dgm:pt modelId="{7589E8B0-07F3-4A96-BD1B-04044D16879E}" type="pres">
      <dgm:prSet presAssocID="{B2B9F7C1-F1F8-4C25-BD1F-635A23E3F333}" presName="Subtitle" presStyleLbl="revTx" presStyleIdx="4" presStyleCnt="6">
        <dgm:presLayoutVars>
          <dgm:chMax val="0"/>
          <dgm:bulletEnabled/>
        </dgm:presLayoutVars>
      </dgm:prSet>
      <dgm:spPr/>
    </dgm:pt>
    <dgm:pt modelId="{906E3376-FB84-4BA6-8154-36A0FC6AC3B5}" type="pres">
      <dgm:prSet presAssocID="{B2B9F7C1-F1F8-4C25-BD1F-635A23E3F333}" presName="Description" presStyleLbl="revTx" presStyleIdx="5" presStyleCnt="6">
        <dgm:presLayoutVars>
          <dgm:bulletEnabled/>
        </dgm:presLayoutVars>
      </dgm:prSet>
      <dgm:spPr/>
    </dgm:pt>
  </dgm:ptLst>
  <dgm:cxnLst>
    <dgm:cxn modelId="{8B44C705-C972-4B54-A24B-8BFF2861304D}" srcId="{FBF7DC6D-B7EC-4088-B201-EAF32AD814A3}" destId="{5E31C57C-EAE3-4D70-A23B-4AC11458B12B}" srcOrd="1" destOrd="0" parTransId="{78E440D1-6D06-4179-B5DC-238CEC1347A0}" sibTransId="{4E755342-7108-4C5A-9901-0381CAF44AA6}"/>
    <dgm:cxn modelId="{FF752C08-E9B2-495C-9E1E-0720DE299EA2}" srcId="{B2B9F7C1-F1F8-4C25-BD1F-635A23E3F333}" destId="{59E28AE5-ACFC-4F1C-9DDF-56A4A2007510}" srcOrd="0" destOrd="0" parTransId="{58AB220C-837D-4120-B5BF-466CFFFA1351}" sibTransId="{4F849452-9BAF-44C6-973E-6B4CDE54B05E}"/>
    <dgm:cxn modelId="{9A17EF0F-6721-485F-8531-68667FCC7AF8}" type="presOf" srcId="{FBF7DC6D-B7EC-4088-B201-EAF32AD814A3}" destId="{37CFE4BE-3237-40A2-8C86-C4C0529DDE5B}" srcOrd="0" destOrd="0" presId="urn:microsoft.com/office/officeart/2024/3/layout/verticalVisualTextBlock1"/>
    <dgm:cxn modelId="{25BA881A-C0C8-4699-93D5-FFA067980265}" type="presOf" srcId="{4E755342-7108-4C5A-9901-0381CAF44AA6}" destId="{311BA75E-89A7-4378-B3B3-66E8BAE1BECA}" srcOrd="0" destOrd="0" presId="urn:microsoft.com/office/officeart/2024/3/layout/verticalVisualTextBlock1"/>
    <dgm:cxn modelId="{4C3FDE3E-042D-4E86-B275-214C6C90D622}" type="presOf" srcId="{59E28AE5-ACFC-4F1C-9DDF-56A4A2007510}" destId="{906E3376-FB84-4BA6-8154-36A0FC6AC3B5}" srcOrd="0" destOrd="0" presId="urn:microsoft.com/office/officeart/2024/3/layout/verticalVisualTextBlock1"/>
    <dgm:cxn modelId="{22B7005C-30F3-432A-BC8F-4B397299CFC6}" srcId="{C80F851B-CB75-47D2-9747-2D6FB9AA0E04}" destId="{453B02E5-D908-403A-8833-863B5A090E5A}" srcOrd="0" destOrd="0" parTransId="{D26C6361-53F1-4AC2-ACCB-A8C6BC482DCC}" sibTransId="{3A03D3D8-43FD-4708-BC3E-6B55589AEAD4}"/>
    <dgm:cxn modelId="{DEAE3242-B767-416D-AA42-B75E2123BEE0}" type="presOf" srcId="{5E31C57C-EAE3-4D70-A23B-4AC11458B12B}" destId="{6E9BBD63-6766-4B2C-831F-55A570432779}" srcOrd="0" destOrd="0" presId="urn:microsoft.com/office/officeart/2024/3/layout/verticalVisualTextBlock1"/>
    <dgm:cxn modelId="{15D32355-FD01-4666-BD27-9BBB9345D4B7}" type="presOf" srcId="{8BAC360B-EC8E-4FCC-A83D-B400D11E3C09}" destId="{9BE64D2C-F998-4117-A55E-C98EFDDAA20F}" srcOrd="0" destOrd="0" presId="urn:microsoft.com/office/officeart/2024/3/layout/verticalVisualTextBlock1"/>
    <dgm:cxn modelId="{0AA8B078-59BC-45EA-A6C7-E83061C4DCD2}" type="presOf" srcId="{C80F851B-CB75-47D2-9747-2D6FB9AA0E04}" destId="{1836C8F3-E9DE-4CA9-9D97-313BE69A90AD}" srcOrd="0" destOrd="0" presId="urn:microsoft.com/office/officeart/2024/3/layout/verticalVisualTextBlock1"/>
    <dgm:cxn modelId="{7650D578-87C6-4275-A2B6-3AE4E0BB2C51}" type="presOf" srcId="{B2B9F7C1-F1F8-4C25-BD1F-635A23E3F333}" destId="{7589E8B0-07F3-4A96-BD1B-04044D16879E}" srcOrd="0" destOrd="0" presId="urn:microsoft.com/office/officeart/2024/3/layout/verticalVisualTextBlock1"/>
    <dgm:cxn modelId="{3547D17E-78C2-4860-9708-28A54381BB2B}" type="presOf" srcId="{4E43B2B3-DC77-42AF-AC4A-6B035B118A81}" destId="{17269D70-9027-46C2-A346-D1EDCE4B1E68}" srcOrd="0" destOrd="0" presId="urn:microsoft.com/office/officeart/2024/3/layout/verticalVisualTextBlock1"/>
    <dgm:cxn modelId="{A664FC9C-9FDD-47CE-9CA5-8C6B16564848}" srcId="{FBF7DC6D-B7EC-4088-B201-EAF32AD814A3}" destId="{B2B9F7C1-F1F8-4C25-BD1F-635A23E3F333}" srcOrd="2" destOrd="0" parTransId="{DFEEB467-1FB3-43E3-833F-1586546680FC}" sibTransId="{BF3BB1DD-8535-4FE7-AFDC-A0EEE49464B5}"/>
    <dgm:cxn modelId="{2A6A309E-B376-4AE0-B0C0-78D7BB0CC4FD}" srcId="{5E31C57C-EAE3-4D70-A23B-4AC11458B12B}" destId="{8BAC360B-EC8E-4FCC-A83D-B400D11E3C09}" srcOrd="0" destOrd="0" parTransId="{9229410A-8C71-4937-B349-FAA111597261}" sibTransId="{303648B4-D46B-4799-95C3-F94E364566D7}"/>
    <dgm:cxn modelId="{B60D7DBE-4195-415D-8119-60F0B24D1A71}" type="presOf" srcId="{453B02E5-D908-403A-8833-863B5A090E5A}" destId="{1E4DC358-7D4B-427E-9974-1D1E5CEEEDEA}" srcOrd="0" destOrd="0" presId="urn:microsoft.com/office/officeart/2024/3/layout/verticalVisualTextBlock1"/>
    <dgm:cxn modelId="{625A73E8-4429-47EB-A9A0-DC5F0A1FA51D}" srcId="{FBF7DC6D-B7EC-4088-B201-EAF32AD814A3}" destId="{C80F851B-CB75-47D2-9747-2D6FB9AA0E04}" srcOrd="0" destOrd="0" parTransId="{3B823129-1D62-4CB8-BAFD-8470B81749AC}" sibTransId="{4E43B2B3-DC77-42AF-AC4A-6B035B118A81}"/>
    <dgm:cxn modelId="{6C7C050A-6B7D-416D-B74F-DD9E3A13ACAB}" type="presParOf" srcId="{37CFE4BE-3237-40A2-8C86-C4C0529DDE5B}" destId="{494ACF74-825F-43C9-A12D-9263DB22868D}" srcOrd="0" destOrd="0" presId="urn:microsoft.com/office/officeart/2024/3/layout/verticalVisualTextBlock1"/>
    <dgm:cxn modelId="{479D2382-7CC7-450D-868B-F84F4F849130}" type="presParOf" srcId="{494ACF74-825F-43C9-A12D-9263DB22868D}" destId="{44C6F30C-074F-40EA-9FE9-487A4BA51024}" srcOrd="0" destOrd="0" presId="urn:microsoft.com/office/officeart/2024/3/layout/verticalVisualTextBlock1"/>
    <dgm:cxn modelId="{9EFA0620-E60D-4030-BA99-4C4E08099486}" type="presParOf" srcId="{494ACF74-825F-43C9-A12D-9263DB22868D}" destId="{1836C8F3-E9DE-4CA9-9D97-313BE69A90AD}" srcOrd="1" destOrd="0" presId="urn:microsoft.com/office/officeart/2024/3/layout/verticalVisualTextBlock1"/>
    <dgm:cxn modelId="{D29F6EBE-E3C5-4918-9AF3-7A2314832693}" type="presParOf" srcId="{494ACF74-825F-43C9-A12D-9263DB22868D}" destId="{1E4DC358-7D4B-427E-9974-1D1E5CEEEDEA}" srcOrd="2" destOrd="0" presId="urn:microsoft.com/office/officeart/2024/3/layout/verticalVisualTextBlock1"/>
    <dgm:cxn modelId="{BFC1B68B-5198-4605-B429-FB932BACBE9F}" type="presParOf" srcId="{37CFE4BE-3237-40A2-8C86-C4C0529DDE5B}" destId="{17269D70-9027-46C2-A346-D1EDCE4B1E68}" srcOrd="1" destOrd="0" presId="urn:microsoft.com/office/officeart/2024/3/layout/verticalVisualTextBlock1"/>
    <dgm:cxn modelId="{CBD7A486-7AB1-4610-86F2-622CDBB07B59}" type="presParOf" srcId="{37CFE4BE-3237-40A2-8C86-C4C0529DDE5B}" destId="{869A4F38-3D6A-445F-B342-4578C0A79656}" srcOrd="2" destOrd="0" presId="urn:microsoft.com/office/officeart/2024/3/layout/verticalVisualTextBlock1"/>
    <dgm:cxn modelId="{5197912C-6024-4152-A377-57557C20C299}" type="presParOf" srcId="{869A4F38-3D6A-445F-B342-4578C0A79656}" destId="{0C00C189-E6DB-41DA-BF63-4ABC5B129925}" srcOrd="0" destOrd="0" presId="urn:microsoft.com/office/officeart/2024/3/layout/verticalVisualTextBlock1"/>
    <dgm:cxn modelId="{BE57169A-BE69-4204-AE45-12A2AE1BC252}" type="presParOf" srcId="{869A4F38-3D6A-445F-B342-4578C0A79656}" destId="{6E9BBD63-6766-4B2C-831F-55A570432779}" srcOrd="1" destOrd="0" presId="urn:microsoft.com/office/officeart/2024/3/layout/verticalVisualTextBlock1"/>
    <dgm:cxn modelId="{542925D8-7A0B-4C03-B90D-0FD2DA456246}" type="presParOf" srcId="{869A4F38-3D6A-445F-B342-4578C0A79656}" destId="{9BE64D2C-F998-4117-A55E-C98EFDDAA20F}" srcOrd="2" destOrd="0" presId="urn:microsoft.com/office/officeart/2024/3/layout/verticalVisualTextBlock1"/>
    <dgm:cxn modelId="{D91A1F4E-33CA-4A7A-A2DD-F5621649ABCF}" type="presParOf" srcId="{37CFE4BE-3237-40A2-8C86-C4C0529DDE5B}" destId="{311BA75E-89A7-4378-B3B3-66E8BAE1BECA}" srcOrd="3" destOrd="0" presId="urn:microsoft.com/office/officeart/2024/3/layout/verticalVisualTextBlock1"/>
    <dgm:cxn modelId="{358F85A4-96FC-4045-973B-62A0DDAB7A9A}" type="presParOf" srcId="{37CFE4BE-3237-40A2-8C86-C4C0529DDE5B}" destId="{3B0AB2D0-A9AA-44FB-8871-2AF549AFF80E}" srcOrd="4" destOrd="0" presId="urn:microsoft.com/office/officeart/2024/3/layout/verticalVisualTextBlock1"/>
    <dgm:cxn modelId="{C927A09F-4903-4EDD-893A-549BEF31C638}" type="presParOf" srcId="{3B0AB2D0-A9AA-44FB-8871-2AF549AFF80E}" destId="{664AAABC-71D9-4252-AB0C-21F596056E4B}" srcOrd="0" destOrd="0" presId="urn:microsoft.com/office/officeart/2024/3/layout/verticalVisualTextBlock1"/>
    <dgm:cxn modelId="{46D14935-5162-493E-A207-D2C8D6EC5B7A}" type="presParOf" srcId="{3B0AB2D0-A9AA-44FB-8871-2AF549AFF80E}" destId="{7589E8B0-07F3-4A96-BD1B-04044D16879E}" srcOrd="1" destOrd="0" presId="urn:microsoft.com/office/officeart/2024/3/layout/verticalVisualTextBlock1"/>
    <dgm:cxn modelId="{AA06016E-5944-4761-B048-301FEE80C5CD}" type="presParOf" srcId="{3B0AB2D0-A9AA-44FB-8871-2AF549AFF80E}" destId="{906E3376-FB84-4BA6-8154-36A0FC6AC3B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3FE0A2-A044-48CD-88DF-8350C81628BD}"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A180386C-F468-4C4F-8D7A-1073C3FA2382}">
      <dgm:prSet/>
      <dgm:spPr/>
      <dgm:t>
        <a:bodyPr/>
        <a:lstStyle/>
        <a:p>
          <a:pPr>
            <a:lnSpc>
              <a:spcPct val="100000"/>
            </a:lnSpc>
            <a:defRPr b="1"/>
          </a:pPr>
          <a:r>
            <a:rPr lang="en-US"/>
            <a:t>データベース</a:t>
          </a:r>
        </a:p>
      </dgm:t>
    </dgm:pt>
    <dgm:pt modelId="{2B448E6F-5587-4E95-8D82-4A5821DC6AFB}" type="parTrans" cxnId="{2821542E-B15E-46ED-9600-0AEB10EE3DB7}">
      <dgm:prSet/>
      <dgm:spPr/>
      <dgm:t>
        <a:bodyPr/>
        <a:lstStyle/>
        <a:p>
          <a:endParaRPr lang="en-US"/>
        </a:p>
      </dgm:t>
    </dgm:pt>
    <dgm:pt modelId="{8E984925-227B-484C-B50B-B4904DA796E8}" type="sibTrans" cxnId="{2821542E-B15E-46ED-9600-0AEB10EE3DB7}">
      <dgm:prSet/>
      <dgm:spPr/>
      <dgm:t>
        <a:bodyPr/>
        <a:lstStyle/>
        <a:p>
          <a:pPr>
            <a:lnSpc>
              <a:spcPct val="100000"/>
            </a:lnSpc>
            <a:defRPr b="1"/>
          </a:pPr>
          <a:endParaRPr lang="en-US"/>
        </a:p>
      </dgm:t>
    </dgm:pt>
    <dgm:pt modelId="{09666A6B-0D45-419C-97F8-5DFD49C60EF8}">
      <dgm:prSet/>
      <dgm:spPr/>
      <dgm:t>
        <a:bodyPr/>
        <a:lstStyle/>
        <a:p>
          <a:pPr>
            <a:lnSpc>
              <a:spcPct val="100000"/>
            </a:lnSpc>
          </a:pPr>
          <a:r>
            <a:rPr lang="en-US"/>
            <a:t>データベースは、情報を整理し保存するためのシステムの中心的な要素です。データの整合性とアクセスを確保します。</a:t>
          </a:r>
        </a:p>
      </dgm:t>
    </dgm:pt>
    <dgm:pt modelId="{53BC370A-6C60-44B8-9EC7-1CF61C600CE9}" type="parTrans" cxnId="{BA571F51-93CE-45D3-AAFA-6D3AD15FBC51}">
      <dgm:prSet/>
      <dgm:spPr/>
      <dgm:t>
        <a:bodyPr/>
        <a:lstStyle/>
        <a:p>
          <a:endParaRPr lang="en-US"/>
        </a:p>
      </dgm:t>
    </dgm:pt>
    <dgm:pt modelId="{0A552659-D8E4-4628-9E6E-F4191A6214CE}" type="sibTrans" cxnId="{BA571F51-93CE-45D3-AAFA-6D3AD15FBC51}">
      <dgm:prSet/>
      <dgm:spPr/>
      <dgm:t>
        <a:bodyPr/>
        <a:lstStyle/>
        <a:p>
          <a:endParaRPr lang="en-US"/>
        </a:p>
      </dgm:t>
    </dgm:pt>
    <dgm:pt modelId="{8D53B812-F59B-42A5-A45B-C048AF5149AE}">
      <dgm:prSet/>
      <dgm:spPr/>
      <dgm:t>
        <a:bodyPr/>
        <a:lstStyle/>
        <a:p>
          <a:pPr>
            <a:lnSpc>
              <a:spcPct val="100000"/>
            </a:lnSpc>
            <a:defRPr b="1"/>
          </a:pPr>
          <a:r>
            <a:rPr lang="en-US"/>
            <a:t>ユーザーインターフェース</a:t>
          </a:r>
        </a:p>
      </dgm:t>
    </dgm:pt>
    <dgm:pt modelId="{869738C1-62EA-493B-BCA4-68E4CCDDCB5C}" type="parTrans" cxnId="{201A9589-13D1-4715-82DC-E8B86D0C7AAF}">
      <dgm:prSet/>
      <dgm:spPr/>
      <dgm:t>
        <a:bodyPr/>
        <a:lstStyle/>
        <a:p>
          <a:endParaRPr lang="en-US"/>
        </a:p>
      </dgm:t>
    </dgm:pt>
    <dgm:pt modelId="{399620D6-19F0-4915-9CB1-BD46656A7DA5}" type="sibTrans" cxnId="{201A9589-13D1-4715-82DC-E8B86D0C7AAF}">
      <dgm:prSet/>
      <dgm:spPr/>
      <dgm:t>
        <a:bodyPr/>
        <a:lstStyle/>
        <a:p>
          <a:pPr>
            <a:lnSpc>
              <a:spcPct val="100000"/>
            </a:lnSpc>
            <a:defRPr b="1"/>
          </a:pPr>
          <a:endParaRPr lang="en-US"/>
        </a:p>
      </dgm:t>
    </dgm:pt>
    <dgm:pt modelId="{463CCF7E-E1BF-49E6-B4EC-9EB578766BBD}">
      <dgm:prSet/>
      <dgm:spPr/>
      <dgm:t>
        <a:bodyPr/>
        <a:lstStyle/>
        <a:p>
          <a:pPr>
            <a:lnSpc>
              <a:spcPct val="100000"/>
            </a:lnSpc>
          </a:pPr>
          <a:r>
            <a:rPr lang="en-US"/>
            <a:t>ユーザーインターフェースは、ユーザーがシステムと対話するためのポイントです。使いやすさが重要です。</a:t>
          </a:r>
        </a:p>
      </dgm:t>
    </dgm:pt>
    <dgm:pt modelId="{FF45EF3A-F36D-4F01-93F2-4F4C92B44995}" type="parTrans" cxnId="{9E64C48B-FAF5-4DBC-92FE-148F184C5D5E}">
      <dgm:prSet/>
      <dgm:spPr/>
      <dgm:t>
        <a:bodyPr/>
        <a:lstStyle/>
        <a:p>
          <a:endParaRPr lang="en-US"/>
        </a:p>
      </dgm:t>
    </dgm:pt>
    <dgm:pt modelId="{DB44F479-EA96-4752-924E-237C1042349E}" type="sibTrans" cxnId="{9E64C48B-FAF5-4DBC-92FE-148F184C5D5E}">
      <dgm:prSet/>
      <dgm:spPr/>
      <dgm:t>
        <a:bodyPr/>
        <a:lstStyle/>
        <a:p>
          <a:endParaRPr lang="en-US"/>
        </a:p>
      </dgm:t>
    </dgm:pt>
    <dgm:pt modelId="{825DD993-C677-476F-A73B-4CA1D2AA07C3}">
      <dgm:prSet/>
      <dgm:spPr/>
      <dgm:t>
        <a:bodyPr/>
        <a:lstStyle/>
        <a:p>
          <a:pPr>
            <a:lnSpc>
              <a:spcPct val="100000"/>
            </a:lnSpc>
            <a:defRPr b="1"/>
          </a:pPr>
          <a:r>
            <a:rPr lang="en-US"/>
            <a:t>分析ツール</a:t>
          </a:r>
        </a:p>
      </dgm:t>
    </dgm:pt>
    <dgm:pt modelId="{5A3E2203-4857-41AE-87ED-C943191181B4}" type="parTrans" cxnId="{CD77DF89-E57B-4ED0-BC53-DBD95DC02AC5}">
      <dgm:prSet/>
      <dgm:spPr/>
      <dgm:t>
        <a:bodyPr/>
        <a:lstStyle/>
        <a:p>
          <a:endParaRPr lang="en-US"/>
        </a:p>
      </dgm:t>
    </dgm:pt>
    <dgm:pt modelId="{EFA30CCD-CE6B-4073-98E1-6A3D8BA55124}" type="sibTrans" cxnId="{CD77DF89-E57B-4ED0-BC53-DBD95DC02AC5}">
      <dgm:prSet/>
      <dgm:spPr/>
      <dgm:t>
        <a:bodyPr/>
        <a:lstStyle/>
        <a:p>
          <a:endParaRPr lang="en-US"/>
        </a:p>
      </dgm:t>
    </dgm:pt>
    <dgm:pt modelId="{AE549EB1-ABD1-407A-961E-78A02BCB51AE}">
      <dgm:prSet/>
      <dgm:spPr/>
      <dgm:t>
        <a:bodyPr/>
        <a:lstStyle/>
        <a:p>
          <a:pPr>
            <a:lnSpc>
              <a:spcPct val="100000"/>
            </a:lnSpc>
          </a:pPr>
          <a:r>
            <a:rPr lang="en-US"/>
            <a:t>分析ツールは、データを解析し、意思決定をサポートするために使用されます。インサイトを得る手助けをします。</a:t>
          </a:r>
        </a:p>
      </dgm:t>
    </dgm:pt>
    <dgm:pt modelId="{A7D8585D-F426-46D0-802A-27D32F04A00E}" type="parTrans" cxnId="{1220348F-92C3-46D4-BC34-2CAB3ACC7D45}">
      <dgm:prSet/>
      <dgm:spPr/>
      <dgm:t>
        <a:bodyPr/>
        <a:lstStyle/>
        <a:p>
          <a:endParaRPr lang="en-US"/>
        </a:p>
      </dgm:t>
    </dgm:pt>
    <dgm:pt modelId="{00A6E90A-572F-49E5-BE47-2F8B0C2296A5}" type="sibTrans" cxnId="{1220348F-92C3-46D4-BC34-2CAB3ACC7D45}">
      <dgm:prSet/>
      <dgm:spPr/>
      <dgm:t>
        <a:bodyPr/>
        <a:lstStyle/>
        <a:p>
          <a:endParaRPr lang="en-US"/>
        </a:p>
      </dgm:t>
    </dgm:pt>
    <dgm:pt modelId="{032D3109-741C-4480-8CA8-51FD68CFF392}" type="pres">
      <dgm:prSet presAssocID="{893FE0A2-A044-48CD-88DF-8350C81628BD}" presName="Root" presStyleCnt="0">
        <dgm:presLayoutVars>
          <dgm:dir/>
          <dgm:resizeHandles val="exact"/>
        </dgm:presLayoutVars>
      </dgm:prSet>
      <dgm:spPr/>
    </dgm:pt>
    <dgm:pt modelId="{03DF9E35-745B-4153-9EE2-2BBB815C7F4A}" type="pres">
      <dgm:prSet presAssocID="{A180386C-F468-4C4F-8D7A-1073C3FA2382}" presName="Composite" presStyleCnt="0"/>
      <dgm:spPr/>
    </dgm:pt>
    <dgm:pt modelId="{CBB4B3BC-F744-4F7D-84F6-5A85E90111F8}" type="pres">
      <dgm:prSet presAssocID="{A180386C-F468-4C4F-8D7A-1073C3FA2382}" presName="Pictur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l="21508" r="28492"/>
          <a:stretch/>
        </a:blipFill>
      </dgm:spPr>
      <dgm:extLst>
        <a:ext uri="{E40237B7-FDA0-4F09-8148-C483321AD2D9}">
          <dgm14:cNvPr xmlns:dgm14="http://schemas.microsoft.com/office/drawing/2010/diagram" id="0" name="" descr="プログラミングコードの図"/>
        </a:ext>
      </dgm:extLst>
    </dgm:pt>
    <dgm:pt modelId="{FC294659-3242-4B3D-ABEF-FA32F9C2FC89}" type="pres">
      <dgm:prSet presAssocID="{A180386C-F468-4C4F-8D7A-1073C3FA2382}" presName="Subtitle" presStyleLbl="revTx" presStyleIdx="0" presStyleCnt="6">
        <dgm:presLayoutVars>
          <dgm:chMax val="0"/>
          <dgm:bulletEnabled/>
        </dgm:presLayoutVars>
      </dgm:prSet>
      <dgm:spPr/>
    </dgm:pt>
    <dgm:pt modelId="{69B7802B-D6BE-421E-B703-F8685C783125}" type="pres">
      <dgm:prSet presAssocID="{A180386C-F468-4C4F-8D7A-1073C3FA2382}" presName="Description" presStyleLbl="revTx" presStyleIdx="1" presStyleCnt="6">
        <dgm:presLayoutVars>
          <dgm:bulletEnabled/>
        </dgm:presLayoutVars>
      </dgm:prSet>
      <dgm:spPr/>
    </dgm:pt>
    <dgm:pt modelId="{F259607A-7C42-49B0-BB59-4ECD96269AF9}" type="pres">
      <dgm:prSet presAssocID="{8E984925-227B-484C-B50B-B4904DA796E8}" presName="sibTrans" presStyleLbl="sibTrans2D1" presStyleIdx="0" presStyleCnt="0"/>
      <dgm:spPr/>
    </dgm:pt>
    <dgm:pt modelId="{D289FC03-B6FE-4E7C-BA95-EA9FAB1982C1}" type="pres">
      <dgm:prSet presAssocID="{8D53B812-F59B-42A5-A45B-C048AF5149AE}" presName="Composite" presStyleCnt="0"/>
      <dgm:spPr/>
    </dgm:pt>
    <dgm:pt modelId="{BF187F01-A401-438F-BA12-EF9A1B365BE9}" type="pres">
      <dgm:prSet presAssocID="{8D53B812-F59B-42A5-A45B-C048AF5149AE}" presName="Pictur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l="9940" r="23309" b="-2"/>
          <a:stretch/>
        </a:blipFill>
      </dgm:spPr>
      <dgm:extLst>
        <a:ext uri="{E40237B7-FDA0-4F09-8148-C483321AD2D9}">
          <dgm14:cNvPr xmlns:dgm14="http://schemas.microsoft.com/office/drawing/2010/diagram" id="0" name="" descr="技術的背景"/>
        </a:ext>
      </dgm:extLst>
    </dgm:pt>
    <dgm:pt modelId="{20E70A39-E648-4821-AE80-55A06C947359}" type="pres">
      <dgm:prSet presAssocID="{8D53B812-F59B-42A5-A45B-C048AF5149AE}" presName="Subtitle" presStyleLbl="revTx" presStyleIdx="2" presStyleCnt="6">
        <dgm:presLayoutVars>
          <dgm:chMax val="0"/>
          <dgm:bulletEnabled/>
        </dgm:presLayoutVars>
      </dgm:prSet>
      <dgm:spPr/>
    </dgm:pt>
    <dgm:pt modelId="{AC30A8FE-D05E-4274-90D1-A97602BEBEF0}" type="pres">
      <dgm:prSet presAssocID="{8D53B812-F59B-42A5-A45B-C048AF5149AE}" presName="Description" presStyleLbl="revTx" presStyleIdx="3" presStyleCnt="6">
        <dgm:presLayoutVars>
          <dgm:bulletEnabled/>
        </dgm:presLayoutVars>
      </dgm:prSet>
      <dgm:spPr/>
    </dgm:pt>
    <dgm:pt modelId="{970600A3-81B4-4BF6-B18E-63F23D8F3D38}" type="pres">
      <dgm:prSet presAssocID="{399620D6-19F0-4915-9CB1-BD46656A7DA5}" presName="sibTrans" presStyleLbl="sibTrans2D1" presStyleIdx="0" presStyleCnt="0"/>
      <dgm:spPr/>
    </dgm:pt>
    <dgm:pt modelId="{856B4160-0433-4B6B-A734-09B38FA04C0A}" type="pres">
      <dgm:prSet presAssocID="{825DD993-C677-476F-A73B-4CA1D2AA07C3}" presName="Composite" presStyleCnt="0"/>
      <dgm:spPr/>
    </dgm:pt>
    <dgm:pt modelId="{45C32C72-4E7F-4C36-9BC9-1026082C1330}" type="pres">
      <dgm:prSet presAssocID="{825DD993-C677-476F-A73B-4CA1D2AA07C3}" presName="Pictur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l="12487" r="20762" b="-2"/>
          <a:stretch/>
        </a:blipFill>
      </dgm:spPr>
      <dgm:extLst>
        <a:ext uri="{E40237B7-FDA0-4F09-8148-C483321AD2D9}">
          <dgm14:cNvPr xmlns:dgm14="http://schemas.microsoft.com/office/drawing/2010/diagram" id="0" name="" descr="グラフとチャート 財務データ分析私のライトボックスからいくつかの同様の写真を見てください:"/>
        </a:ext>
      </dgm:extLst>
    </dgm:pt>
    <dgm:pt modelId="{E5512C59-6136-499F-B19E-12134E8166AD}" type="pres">
      <dgm:prSet presAssocID="{825DD993-C677-476F-A73B-4CA1D2AA07C3}" presName="Subtitle" presStyleLbl="revTx" presStyleIdx="4" presStyleCnt="6">
        <dgm:presLayoutVars>
          <dgm:chMax val="0"/>
          <dgm:bulletEnabled/>
        </dgm:presLayoutVars>
      </dgm:prSet>
      <dgm:spPr/>
    </dgm:pt>
    <dgm:pt modelId="{9EDD2A1B-3F69-4B41-8EF9-E071131F2206}" type="pres">
      <dgm:prSet presAssocID="{825DD993-C677-476F-A73B-4CA1D2AA07C3}" presName="Description" presStyleLbl="revTx" presStyleIdx="5" presStyleCnt="6">
        <dgm:presLayoutVars>
          <dgm:bulletEnabled/>
        </dgm:presLayoutVars>
      </dgm:prSet>
      <dgm:spPr/>
    </dgm:pt>
  </dgm:ptLst>
  <dgm:cxnLst>
    <dgm:cxn modelId="{9814F605-89BB-4757-9D93-EFADDF2BF3C1}" type="presOf" srcId="{399620D6-19F0-4915-9CB1-BD46656A7DA5}" destId="{970600A3-81B4-4BF6-B18E-63F23D8F3D38}" srcOrd="0" destOrd="0" presId="urn:microsoft.com/office/officeart/2024/3/layout/verticalVisualTextBlock1"/>
    <dgm:cxn modelId="{9634EF25-AFF1-4DC7-B3CA-68259E55056F}" type="presOf" srcId="{8E984925-227B-484C-B50B-B4904DA796E8}" destId="{F259607A-7C42-49B0-BB59-4ECD96269AF9}" srcOrd="0" destOrd="0" presId="urn:microsoft.com/office/officeart/2024/3/layout/verticalVisualTextBlock1"/>
    <dgm:cxn modelId="{2821542E-B15E-46ED-9600-0AEB10EE3DB7}" srcId="{893FE0A2-A044-48CD-88DF-8350C81628BD}" destId="{A180386C-F468-4C4F-8D7A-1073C3FA2382}" srcOrd="0" destOrd="0" parTransId="{2B448E6F-5587-4E95-8D82-4A5821DC6AFB}" sibTransId="{8E984925-227B-484C-B50B-B4904DA796E8}"/>
    <dgm:cxn modelId="{BD80E45C-AB59-40F3-9C33-BF48FB549FE6}" type="presOf" srcId="{A180386C-F468-4C4F-8D7A-1073C3FA2382}" destId="{FC294659-3242-4B3D-ABEF-FA32F9C2FC89}" srcOrd="0" destOrd="0" presId="urn:microsoft.com/office/officeart/2024/3/layout/verticalVisualTextBlock1"/>
    <dgm:cxn modelId="{9232C347-30AA-421D-A322-EE99E8E6826C}" type="presOf" srcId="{09666A6B-0D45-419C-97F8-5DFD49C60EF8}" destId="{69B7802B-D6BE-421E-B703-F8685C783125}" srcOrd="0" destOrd="0" presId="urn:microsoft.com/office/officeart/2024/3/layout/verticalVisualTextBlock1"/>
    <dgm:cxn modelId="{933F166C-B5B0-4161-931D-2B47020B47F2}" type="presOf" srcId="{825DD993-C677-476F-A73B-4CA1D2AA07C3}" destId="{E5512C59-6136-499F-B19E-12134E8166AD}" srcOrd="0" destOrd="0" presId="urn:microsoft.com/office/officeart/2024/3/layout/verticalVisualTextBlock1"/>
    <dgm:cxn modelId="{BA571F51-93CE-45D3-AAFA-6D3AD15FBC51}" srcId="{A180386C-F468-4C4F-8D7A-1073C3FA2382}" destId="{09666A6B-0D45-419C-97F8-5DFD49C60EF8}" srcOrd="0" destOrd="0" parTransId="{53BC370A-6C60-44B8-9EC7-1CF61C600CE9}" sibTransId="{0A552659-D8E4-4628-9E6E-F4191A6214CE}"/>
    <dgm:cxn modelId="{6ABC017C-CFC9-45BA-905B-E368A3D8842B}" type="presOf" srcId="{8D53B812-F59B-42A5-A45B-C048AF5149AE}" destId="{20E70A39-E648-4821-AE80-55A06C947359}" srcOrd="0" destOrd="0" presId="urn:microsoft.com/office/officeart/2024/3/layout/verticalVisualTextBlock1"/>
    <dgm:cxn modelId="{201A9589-13D1-4715-82DC-E8B86D0C7AAF}" srcId="{893FE0A2-A044-48CD-88DF-8350C81628BD}" destId="{8D53B812-F59B-42A5-A45B-C048AF5149AE}" srcOrd="1" destOrd="0" parTransId="{869738C1-62EA-493B-BCA4-68E4CCDDCB5C}" sibTransId="{399620D6-19F0-4915-9CB1-BD46656A7DA5}"/>
    <dgm:cxn modelId="{CD77DF89-E57B-4ED0-BC53-DBD95DC02AC5}" srcId="{893FE0A2-A044-48CD-88DF-8350C81628BD}" destId="{825DD993-C677-476F-A73B-4CA1D2AA07C3}" srcOrd="2" destOrd="0" parTransId="{5A3E2203-4857-41AE-87ED-C943191181B4}" sibTransId="{EFA30CCD-CE6B-4073-98E1-6A3D8BA55124}"/>
    <dgm:cxn modelId="{9E64C48B-FAF5-4DBC-92FE-148F184C5D5E}" srcId="{8D53B812-F59B-42A5-A45B-C048AF5149AE}" destId="{463CCF7E-E1BF-49E6-B4EC-9EB578766BBD}" srcOrd="0" destOrd="0" parTransId="{FF45EF3A-F36D-4F01-93F2-4F4C92B44995}" sibTransId="{DB44F479-EA96-4752-924E-237C1042349E}"/>
    <dgm:cxn modelId="{1220348F-92C3-46D4-BC34-2CAB3ACC7D45}" srcId="{825DD993-C677-476F-A73B-4CA1D2AA07C3}" destId="{AE549EB1-ABD1-407A-961E-78A02BCB51AE}" srcOrd="0" destOrd="0" parTransId="{A7D8585D-F426-46D0-802A-27D32F04A00E}" sibTransId="{00A6E90A-572F-49E5-BE47-2F8B0C2296A5}"/>
    <dgm:cxn modelId="{0A3D72AE-8397-4312-A45E-37F3AD5093F3}" type="presOf" srcId="{893FE0A2-A044-48CD-88DF-8350C81628BD}" destId="{032D3109-741C-4480-8CA8-51FD68CFF392}" srcOrd="0" destOrd="0" presId="urn:microsoft.com/office/officeart/2024/3/layout/verticalVisualTextBlock1"/>
    <dgm:cxn modelId="{40EB10B4-A8CE-4C26-9CBE-944D99BB5957}" type="presOf" srcId="{AE549EB1-ABD1-407A-961E-78A02BCB51AE}" destId="{9EDD2A1B-3F69-4B41-8EF9-E071131F2206}" srcOrd="0" destOrd="0" presId="urn:microsoft.com/office/officeart/2024/3/layout/verticalVisualTextBlock1"/>
    <dgm:cxn modelId="{CC120CFD-2947-480C-87A2-9F5390B60D2F}" type="presOf" srcId="{463CCF7E-E1BF-49E6-B4EC-9EB578766BBD}" destId="{AC30A8FE-D05E-4274-90D1-A97602BEBEF0}" srcOrd="0" destOrd="0" presId="urn:microsoft.com/office/officeart/2024/3/layout/verticalVisualTextBlock1"/>
    <dgm:cxn modelId="{2B096DF9-413D-4881-AB11-67033DB6EF22}" type="presParOf" srcId="{032D3109-741C-4480-8CA8-51FD68CFF392}" destId="{03DF9E35-745B-4153-9EE2-2BBB815C7F4A}" srcOrd="0" destOrd="0" presId="urn:microsoft.com/office/officeart/2024/3/layout/verticalVisualTextBlock1"/>
    <dgm:cxn modelId="{54C4D0B7-B4BD-45A8-A165-C0B7F1596B85}" type="presParOf" srcId="{03DF9E35-745B-4153-9EE2-2BBB815C7F4A}" destId="{CBB4B3BC-F744-4F7D-84F6-5A85E90111F8}" srcOrd="0" destOrd="0" presId="urn:microsoft.com/office/officeart/2024/3/layout/verticalVisualTextBlock1"/>
    <dgm:cxn modelId="{F61CF12E-E78D-47FD-A49E-21333F31D651}" type="presParOf" srcId="{03DF9E35-745B-4153-9EE2-2BBB815C7F4A}" destId="{FC294659-3242-4B3D-ABEF-FA32F9C2FC89}" srcOrd="1" destOrd="0" presId="urn:microsoft.com/office/officeart/2024/3/layout/verticalVisualTextBlock1"/>
    <dgm:cxn modelId="{FB9D6640-6BB3-400E-AE74-E68B2E849468}" type="presParOf" srcId="{03DF9E35-745B-4153-9EE2-2BBB815C7F4A}" destId="{69B7802B-D6BE-421E-B703-F8685C783125}" srcOrd="2" destOrd="0" presId="urn:microsoft.com/office/officeart/2024/3/layout/verticalVisualTextBlock1"/>
    <dgm:cxn modelId="{EA4A1AB0-B682-4497-BAAD-A43CA6E6C5D2}" type="presParOf" srcId="{032D3109-741C-4480-8CA8-51FD68CFF392}" destId="{F259607A-7C42-49B0-BB59-4ECD96269AF9}" srcOrd="1" destOrd="0" presId="urn:microsoft.com/office/officeart/2024/3/layout/verticalVisualTextBlock1"/>
    <dgm:cxn modelId="{B7F28695-664B-424F-82CC-612A9FF1A805}" type="presParOf" srcId="{032D3109-741C-4480-8CA8-51FD68CFF392}" destId="{D289FC03-B6FE-4E7C-BA95-EA9FAB1982C1}" srcOrd="2" destOrd="0" presId="urn:microsoft.com/office/officeart/2024/3/layout/verticalVisualTextBlock1"/>
    <dgm:cxn modelId="{686585F1-01AE-4A44-85CF-C6809900118C}" type="presParOf" srcId="{D289FC03-B6FE-4E7C-BA95-EA9FAB1982C1}" destId="{BF187F01-A401-438F-BA12-EF9A1B365BE9}" srcOrd="0" destOrd="0" presId="urn:microsoft.com/office/officeart/2024/3/layout/verticalVisualTextBlock1"/>
    <dgm:cxn modelId="{D453D0FC-00A3-4797-90BA-BC7562FD79D8}" type="presParOf" srcId="{D289FC03-B6FE-4E7C-BA95-EA9FAB1982C1}" destId="{20E70A39-E648-4821-AE80-55A06C947359}" srcOrd="1" destOrd="0" presId="urn:microsoft.com/office/officeart/2024/3/layout/verticalVisualTextBlock1"/>
    <dgm:cxn modelId="{1555E790-F561-42C3-9C4D-CA174ACA9A1D}" type="presParOf" srcId="{D289FC03-B6FE-4E7C-BA95-EA9FAB1982C1}" destId="{AC30A8FE-D05E-4274-90D1-A97602BEBEF0}" srcOrd="2" destOrd="0" presId="urn:microsoft.com/office/officeart/2024/3/layout/verticalVisualTextBlock1"/>
    <dgm:cxn modelId="{B65C3075-2D9D-481C-ACCD-2B76F6174682}" type="presParOf" srcId="{032D3109-741C-4480-8CA8-51FD68CFF392}" destId="{970600A3-81B4-4BF6-B18E-63F23D8F3D38}" srcOrd="3" destOrd="0" presId="urn:microsoft.com/office/officeart/2024/3/layout/verticalVisualTextBlock1"/>
    <dgm:cxn modelId="{A18C33F2-A339-4C98-89F1-FE80E319F5CE}" type="presParOf" srcId="{032D3109-741C-4480-8CA8-51FD68CFF392}" destId="{856B4160-0433-4B6B-A734-09B38FA04C0A}" srcOrd="4" destOrd="0" presId="urn:microsoft.com/office/officeart/2024/3/layout/verticalVisualTextBlock1"/>
    <dgm:cxn modelId="{E7B5FCDA-489C-4359-9B84-9C4C086F70DD}" type="presParOf" srcId="{856B4160-0433-4B6B-A734-09B38FA04C0A}" destId="{45C32C72-4E7F-4C36-9BC9-1026082C1330}" srcOrd="0" destOrd="0" presId="urn:microsoft.com/office/officeart/2024/3/layout/verticalVisualTextBlock1"/>
    <dgm:cxn modelId="{6E0DFBCD-23B5-4701-BB47-AED72D189A4E}" type="presParOf" srcId="{856B4160-0433-4B6B-A734-09B38FA04C0A}" destId="{E5512C59-6136-499F-B19E-12134E8166AD}" srcOrd="1" destOrd="0" presId="urn:microsoft.com/office/officeart/2024/3/layout/verticalVisualTextBlock1"/>
    <dgm:cxn modelId="{BD1F1CF1-6BA8-4C17-8C30-B220F650253D}" type="presParOf" srcId="{856B4160-0433-4B6B-A734-09B38FA04C0A}" destId="{9EDD2A1B-3F69-4B41-8EF9-E071131F2206}"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A0F66F-3352-4E48-8922-53586ACFA342}"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43C03E58-DE30-4D0D-B2B1-02632DBAEC21}">
      <dgm:prSet/>
      <dgm:spPr/>
      <dgm:t>
        <a:bodyPr/>
        <a:lstStyle/>
        <a:p>
          <a:pPr>
            <a:lnSpc>
              <a:spcPct val="100000"/>
            </a:lnSpc>
            <a:defRPr b="1"/>
          </a:pPr>
          <a:r>
            <a:rPr lang="ja-JP"/>
            <a:t>効率的な物流管理</a:t>
          </a:r>
          <a:endParaRPr lang="en-US"/>
        </a:p>
      </dgm:t>
    </dgm:pt>
    <dgm:pt modelId="{37B7354D-2421-404A-8A81-0A4C03E8501A}" type="parTrans" cxnId="{07A22315-0355-4494-9742-7F31B8F1166C}">
      <dgm:prSet/>
      <dgm:spPr/>
      <dgm:t>
        <a:bodyPr/>
        <a:lstStyle/>
        <a:p>
          <a:endParaRPr lang="en-US"/>
        </a:p>
      </dgm:t>
    </dgm:pt>
    <dgm:pt modelId="{5BB30CEC-25BD-42F6-AA5D-EB514C505F20}" type="sibTrans" cxnId="{07A22315-0355-4494-9742-7F31B8F1166C}">
      <dgm:prSet/>
      <dgm:spPr/>
      <dgm:t>
        <a:bodyPr/>
        <a:lstStyle/>
        <a:p>
          <a:pPr>
            <a:lnSpc>
              <a:spcPct val="100000"/>
            </a:lnSpc>
            <a:defRPr b="1"/>
          </a:pPr>
          <a:endParaRPr lang="en-US"/>
        </a:p>
      </dgm:t>
    </dgm:pt>
    <dgm:pt modelId="{FEAA6254-E0F8-47F5-B458-8A8650631182}">
      <dgm:prSet/>
      <dgm:spPr/>
      <dgm:t>
        <a:bodyPr/>
        <a:lstStyle/>
        <a:p>
          <a:pPr>
            <a:lnSpc>
              <a:spcPct val="100000"/>
            </a:lnSpc>
          </a:pPr>
          <a:r>
            <a:rPr lang="ja-JP"/>
            <a:t>空コンテナ返却の最適化により、物流管理の効率が向上し、全体のオペレーションがスムーズになります。</a:t>
          </a:r>
          <a:endParaRPr lang="en-US"/>
        </a:p>
      </dgm:t>
    </dgm:pt>
    <dgm:pt modelId="{949CEA7A-52C4-4906-9F43-860943537908}" type="parTrans" cxnId="{AAAEEDAD-2455-4865-97D3-E2630CA03CE8}">
      <dgm:prSet/>
      <dgm:spPr/>
      <dgm:t>
        <a:bodyPr/>
        <a:lstStyle/>
        <a:p>
          <a:endParaRPr lang="en-US"/>
        </a:p>
      </dgm:t>
    </dgm:pt>
    <dgm:pt modelId="{DA35F3EA-3099-480B-98FD-03D5AC6B2592}" type="sibTrans" cxnId="{AAAEEDAD-2455-4865-97D3-E2630CA03CE8}">
      <dgm:prSet/>
      <dgm:spPr/>
      <dgm:t>
        <a:bodyPr/>
        <a:lstStyle/>
        <a:p>
          <a:endParaRPr lang="en-US"/>
        </a:p>
      </dgm:t>
    </dgm:pt>
    <dgm:pt modelId="{BC4C8163-ADF4-49A4-89B3-8867204A6268}">
      <dgm:prSet/>
      <dgm:spPr/>
      <dgm:t>
        <a:bodyPr/>
        <a:lstStyle/>
        <a:p>
          <a:pPr>
            <a:lnSpc>
              <a:spcPct val="100000"/>
            </a:lnSpc>
            <a:defRPr b="1"/>
          </a:pPr>
          <a:r>
            <a:rPr lang="ja-JP"/>
            <a:t>コスト削減</a:t>
          </a:r>
          <a:endParaRPr lang="en-US"/>
        </a:p>
      </dgm:t>
    </dgm:pt>
    <dgm:pt modelId="{14CF0791-319A-4FF7-AC97-D71666D181BA}" type="parTrans" cxnId="{89D73455-DB55-4FFA-92B9-88222DCF6769}">
      <dgm:prSet/>
      <dgm:spPr/>
      <dgm:t>
        <a:bodyPr/>
        <a:lstStyle/>
        <a:p>
          <a:endParaRPr lang="en-US"/>
        </a:p>
      </dgm:t>
    </dgm:pt>
    <dgm:pt modelId="{F2A88D6E-FB03-4CF1-998E-9BFA9737D10B}" type="sibTrans" cxnId="{89D73455-DB55-4FFA-92B9-88222DCF6769}">
      <dgm:prSet/>
      <dgm:spPr/>
      <dgm:t>
        <a:bodyPr/>
        <a:lstStyle/>
        <a:p>
          <a:pPr>
            <a:lnSpc>
              <a:spcPct val="100000"/>
            </a:lnSpc>
            <a:defRPr b="1"/>
          </a:pPr>
          <a:endParaRPr lang="en-US"/>
        </a:p>
      </dgm:t>
    </dgm:pt>
    <dgm:pt modelId="{B7E12644-F099-4D5F-9394-9BE94C6C425C}">
      <dgm:prSet/>
      <dgm:spPr/>
      <dgm:t>
        <a:bodyPr/>
        <a:lstStyle/>
        <a:p>
          <a:pPr>
            <a:lnSpc>
              <a:spcPct val="100000"/>
            </a:lnSpc>
          </a:pPr>
          <a:r>
            <a:rPr lang="ja-JP"/>
            <a:t>コンテナ返却プロセスの最適化によって、コスト削減が実現し、企業の利益を向上させます。</a:t>
          </a:r>
          <a:endParaRPr lang="en-US"/>
        </a:p>
      </dgm:t>
    </dgm:pt>
    <dgm:pt modelId="{DAF55529-2588-4CF6-8939-AA9C27FB3ABD}" type="parTrans" cxnId="{33B91FAE-9662-4ACC-BD3C-42825D0D685D}">
      <dgm:prSet/>
      <dgm:spPr/>
      <dgm:t>
        <a:bodyPr/>
        <a:lstStyle/>
        <a:p>
          <a:endParaRPr lang="en-US"/>
        </a:p>
      </dgm:t>
    </dgm:pt>
    <dgm:pt modelId="{30D1AE9A-33CF-4A42-BC4A-3485CFCFB104}" type="sibTrans" cxnId="{33B91FAE-9662-4ACC-BD3C-42825D0D685D}">
      <dgm:prSet/>
      <dgm:spPr/>
      <dgm:t>
        <a:bodyPr/>
        <a:lstStyle/>
        <a:p>
          <a:endParaRPr lang="en-US"/>
        </a:p>
      </dgm:t>
    </dgm:pt>
    <dgm:pt modelId="{6CBA1388-A7DC-46FE-8C04-60E8AC5AF98D}">
      <dgm:prSet/>
      <dgm:spPr/>
      <dgm:t>
        <a:bodyPr/>
        <a:lstStyle/>
        <a:p>
          <a:pPr>
            <a:lnSpc>
              <a:spcPct val="100000"/>
            </a:lnSpc>
            <a:defRPr b="1"/>
          </a:pPr>
          <a:r>
            <a:rPr lang="ja-JP"/>
            <a:t>顧客満足度向上</a:t>
          </a:r>
          <a:endParaRPr lang="en-US"/>
        </a:p>
      </dgm:t>
    </dgm:pt>
    <dgm:pt modelId="{6604DF5C-7F59-416E-9DBC-991A1A229223}" type="parTrans" cxnId="{0F3DBB07-134C-4DF7-A3AE-53B95351A01C}">
      <dgm:prSet/>
      <dgm:spPr/>
      <dgm:t>
        <a:bodyPr/>
        <a:lstStyle/>
        <a:p>
          <a:endParaRPr lang="en-US"/>
        </a:p>
      </dgm:t>
    </dgm:pt>
    <dgm:pt modelId="{18BB2781-9660-4333-AB0B-5EF80B2FC208}" type="sibTrans" cxnId="{0F3DBB07-134C-4DF7-A3AE-53B95351A01C}">
      <dgm:prSet/>
      <dgm:spPr/>
      <dgm:t>
        <a:bodyPr/>
        <a:lstStyle/>
        <a:p>
          <a:pPr>
            <a:lnSpc>
              <a:spcPct val="100000"/>
            </a:lnSpc>
            <a:defRPr b="1"/>
          </a:pPr>
          <a:endParaRPr lang="en-US"/>
        </a:p>
      </dgm:t>
    </dgm:pt>
    <dgm:pt modelId="{DEF43EEA-2171-4844-A7A8-0FF19861D954}">
      <dgm:prSet/>
      <dgm:spPr/>
      <dgm:t>
        <a:bodyPr/>
        <a:lstStyle/>
        <a:p>
          <a:pPr>
            <a:lnSpc>
              <a:spcPct val="100000"/>
            </a:lnSpc>
          </a:pPr>
          <a:r>
            <a:rPr lang="ja-JP"/>
            <a:t>顧客の期待に応えるために、空コンテナ返却の最適化は顧客満足度の向上に寄与します。</a:t>
          </a:r>
          <a:endParaRPr lang="en-US"/>
        </a:p>
      </dgm:t>
    </dgm:pt>
    <dgm:pt modelId="{8D017141-80E7-45E6-86B3-201FDE875067}" type="parTrans" cxnId="{FF37312D-8FBD-45E5-A83A-F947C520D5B9}">
      <dgm:prSet/>
      <dgm:spPr/>
      <dgm:t>
        <a:bodyPr/>
        <a:lstStyle/>
        <a:p>
          <a:endParaRPr lang="en-US"/>
        </a:p>
      </dgm:t>
    </dgm:pt>
    <dgm:pt modelId="{D42040EC-6B5E-40B0-B972-50F7704FDD38}" type="sibTrans" cxnId="{FF37312D-8FBD-45E5-A83A-F947C520D5B9}">
      <dgm:prSet/>
      <dgm:spPr/>
      <dgm:t>
        <a:bodyPr/>
        <a:lstStyle/>
        <a:p>
          <a:endParaRPr lang="en-US"/>
        </a:p>
      </dgm:t>
    </dgm:pt>
    <dgm:pt modelId="{9A08FFAD-A43D-4F0B-9877-AF38F922630E}">
      <dgm:prSet/>
      <dgm:spPr/>
      <dgm:t>
        <a:bodyPr/>
        <a:lstStyle/>
        <a:p>
          <a:pPr>
            <a:lnSpc>
              <a:spcPct val="100000"/>
            </a:lnSpc>
            <a:defRPr b="1"/>
          </a:pPr>
          <a:r>
            <a:rPr lang="ja-JP"/>
            <a:t>持続可能な成功</a:t>
          </a:r>
          <a:endParaRPr lang="en-US"/>
        </a:p>
      </dgm:t>
    </dgm:pt>
    <dgm:pt modelId="{4D0240E8-F842-4744-8CC8-33BDF349A4B6}" type="parTrans" cxnId="{7BB9212F-5F84-492A-9805-378E094C3FC2}">
      <dgm:prSet/>
      <dgm:spPr/>
      <dgm:t>
        <a:bodyPr/>
        <a:lstStyle/>
        <a:p>
          <a:endParaRPr lang="en-US"/>
        </a:p>
      </dgm:t>
    </dgm:pt>
    <dgm:pt modelId="{B04FDFEA-0025-4E74-B5FC-F854C66224D4}" type="sibTrans" cxnId="{7BB9212F-5F84-492A-9805-378E094C3FC2}">
      <dgm:prSet/>
      <dgm:spPr/>
      <dgm:t>
        <a:bodyPr/>
        <a:lstStyle/>
        <a:p>
          <a:endParaRPr lang="en-US"/>
        </a:p>
      </dgm:t>
    </dgm:pt>
    <dgm:pt modelId="{9E68E648-41C3-4E7F-94E9-53BBA18AD3F2}">
      <dgm:prSet/>
      <dgm:spPr/>
      <dgm:t>
        <a:bodyPr/>
        <a:lstStyle/>
        <a:p>
          <a:pPr>
            <a:lnSpc>
              <a:spcPct val="100000"/>
            </a:lnSpc>
          </a:pPr>
          <a:r>
            <a:rPr lang="ja-JP"/>
            <a:t>適切な技術と計画に基づき、持続可能な成功を確保するための基盤を築きます。</a:t>
          </a:r>
          <a:endParaRPr lang="en-US"/>
        </a:p>
      </dgm:t>
    </dgm:pt>
    <dgm:pt modelId="{4F186A1D-E26E-4C4D-B1B1-4B43F6FF1253}" type="parTrans" cxnId="{CC860214-BE02-4CE6-ACA6-D8455DF1706E}">
      <dgm:prSet/>
      <dgm:spPr/>
      <dgm:t>
        <a:bodyPr/>
        <a:lstStyle/>
        <a:p>
          <a:endParaRPr lang="en-US"/>
        </a:p>
      </dgm:t>
    </dgm:pt>
    <dgm:pt modelId="{85EAE9DB-068B-4559-9294-65B42D314995}" type="sibTrans" cxnId="{CC860214-BE02-4CE6-ACA6-D8455DF1706E}">
      <dgm:prSet/>
      <dgm:spPr/>
      <dgm:t>
        <a:bodyPr/>
        <a:lstStyle/>
        <a:p>
          <a:endParaRPr lang="en-US"/>
        </a:p>
      </dgm:t>
    </dgm:pt>
    <dgm:pt modelId="{EAEFC099-D987-4E61-940E-9856A2899B28}" type="pres">
      <dgm:prSet presAssocID="{52A0F66F-3352-4E48-8922-53586ACFA342}" presName="Name0" presStyleCnt="0">
        <dgm:presLayoutVars>
          <dgm:dir/>
          <dgm:resizeHandles val="exact"/>
        </dgm:presLayoutVars>
      </dgm:prSet>
      <dgm:spPr/>
    </dgm:pt>
    <dgm:pt modelId="{3F30BAAA-8C6D-4F0E-B2BE-6D794F2C22CF}" type="pres">
      <dgm:prSet presAssocID="{43C03E58-DE30-4D0D-B2B1-02632DBAEC21}" presName="compNode" presStyleCnt="0"/>
      <dgm:spPr/>
    </dgm:pt>
    <dgm:pt modelId="{5E4D629D-78A7-4A24-9619-073D13B5C1F1}" type="pres">
      <dgm:prSet presAssocID="{43C03E58-DE30-4D0D-B2B1-02632DBAEC21}" presName="pictRect" presStyleLbl="revTx" presStyleIdx="0" presStyleCnt="8">
        <dgm:presLayoutVars>
          <dgm:chMax val="0"/>
          <dgm:bulletEnabled/>
        </dgm:presLayoutVars>
      </dgm:prSet>
      <dgm:spPr/>
    </dgm:pt>
    <dgm:pt modelId="{5C00C02E-3028-483C-B9AE-206657742D68}" type="pres">
      <dgm:prSet presAssocID="{43C03E58-DE30-4D0D-B2B1-02632DBAEC21}" presName="textRect" presStyleLbl="revTx" presStyleIdx="1" presStyleCnt="8">
        <dgm:presLayoutVars>
          <dgm:bulletEnabled/>
        </dgm:presLayoutVars>
      </dgm:prSet>
      <dgm:spPr/>
    </dgm:pt>
    <dgm:pt modelId="{0C7AA41F-CCD0-49ED-99C4-B9DE983DC428}" type="pres">
      <dgm:prSet presAssocID="{5BB30CEC-25BD-42F6-AA5D-EB514C505F20}" presName="sibTrans" presStyleLbl="sibTrans2D1" presStyleIdx="0" presStyleCnt="0"/>
      <dgm:spPr/>
    </dgm:pt>
    <dgm:pt modelId="{6F4C9F6A-1619-4C56-BD14-96B0789F706B}" type="pres">
      <dgm:prSet presAssocID="{BC4C8163-ADF4-49A4-89B3-8867204A6268}" presName="compNode" presStyleCnt="0"/>
      <dgm:spPr/>
    </dgm:pt>
    <dgm:pt modelId="{644AA688-34BE-40A4-8285-431C4B92BFF6}" type="pres">
      <dgm:prSet presAssocID="{BC4C8163-ADF4-49A4-89B3-8867204A6268}" presName="pictRect" presStyleLbl="revTx" presStyleIdx="2" presStyleCnt="8">
        <dgm:presLayoutVars>
          <dgm:chMax val="0"/>
          <dgm:bulletEnabled/>
        </dgm:presLayoutVars>
      </dgm:prSet>
      <dgm:spPr/>
    </dgm:pt>
    <dgm:pt modelId="{C8B41514-65CE-43B1-8E1A-0C51AB3AEA35}" type="pres">
      <dgm:prSet presAssocID="{BC4C8163-ADF4-49A4-89B3-8867204A6268}" presName="textRect" presStyleLbl="revTx" presStyleIdx="3" presStyleCnt="8">
        <dgm:presLayoutVars>
          <dgm:bulletEnabled/>
        </dgm:presLayoutVars>
      </dgm:prSet>
      <dgm:spPr/>
    </dgm:pt>
    <dgm:pt modelId="{CB98659C-3B57-45BE-A340-94C6178E07EF}" type="pres">
      <dgm:prSet presAssocID="{F2A88D6E-FB03-4CF1-998E-9BFA9737D10B}" presName="sibTrans" presStyleLbl="sibTrans2D1" presStyleIdx="0" presStyleCnt="0"/>
      <dgm:spPr/>
    </dgm:pt>
    <dgm:pt modelId="{A88F5E8D-E3FD-426E-B696-DF18F1B6A018}" type="pres">
      <dgm:prSet presAssocID="{6CBA1388-A7DC-46FE-8C04-60E8AC5AF98D}" presName="compNode" presStyleCnt="0"/>
      <dgm:spPr/>
    </dgm:pt>
    <dgm:pt modelId="{30F893BB-6348-4FEE-A79A-DB72798B8378}" type="pres">
      <dgm:prSet presAssocID="{6CBA1388-A7DC-46FE-8C04-60E8AC5AF98D}" presName="pictRect" presStyleLbl="revTx" presStyleIdx="4" presStyleCnt="8">
        <dgm:presLayoutVars>
          <dgm:chMax val="0"/>
          <dgm:bulletEnabled/>
        </dgm:presLayoutVars>
      </dgm:prSet>
      <dgm:spPr/>
    </dgm:pt>
    <dgm:pt modelId="{6C32F107-71A8-41AB-9C51-5D8DB5FFAADF}" type="pres">
      <dgm:prSet presAssocID="{6CBA1388-A7DC-46FE-8C04-60E8AC5AF98D}" presName="textRect" presStyleLbl="revTx" presStyleIdx="5" presStyleCnt="8">
        <dgm:presLayoutVars>
          <dgm:bulletEnabled/>
        </dgm:presLayoutVars>
      </dgm:prSet>
      <dgm:spPr/>
    </dgm:pt>
    <dgm:pt modelId="{42FBAD8C-B44D-4FA2-A00D-C7EAE8826D27}" type="pres">
      <dgm:prSet presAssocID="{18BB2781-9660-4333-AB0B-5EF80B2FC208}" presName="sibTrans" presStyleLbl="sibTrans2D1" presStyleIdx="0" presStyleCnt="0"/>
      <dgm:spPr/>
    </dgm:pt>
    <dgm:pt modelId="{05F4C240-F2DC-409C-A674-54CAD3B58A11}" type="pres">
      <dgm:prSet presAssocID="{9A08FFAD-A43D-4F0B-9877-AF38F922630E}" presName="compNode" presStyleCnt="0"/>
      <dgm:spPr/>
    </dgm:pt>
    <dgm:pt modelId="{D8D3DA85-3F7A-48AE-BD75-2D462701724A}" type="pres">
      <dgm:prSet presAssocID="{9A08FFAD-A43D-4F0B-9877-AF38F922630E}" presName="pictRect" presStyleLbl="revTx" presStyleIdx="6" presStyleCnt="8">
        <dgm:presLayoutVars>
          <dgm:chMax val="0"/>
          <dgm:bulletEnabled/>
        </dgm:presLayoutVars>
      </dgm:prSet>
      <dgm:spPr/>
    </dgm:pt>
    <dgm:pt modelId="{627734A3-06B6-4B48-96A4-0A728EE48C9D}" type="pres">
      <dgm:prSet presAssocID="{9A08FFAD-A43D-4F0B-9877-AF38F922630E}" presName="textRect" presStyleLbl="revTx" presStyleIdx="7" presStyleCnt="8">
        <dgm:presLayoutVars>
          <dgm:bulletEnabled/>
        </dgm:presLayoutVars>
      </dgm:prSet>
      <dgm:spPr/>
    </dgm:pt>
  </dgm:ptLst>
  <dgm:cxnLst>
    <dgm:cxn modelId="{0F3DBB07-134C-4DF7-A3AE-53B95351A01C}" srcId="{52A0F66F-3352-4E48-8922-53586ACFA342}" destId="{6CBA1388-A7DC-46FE-8C04-60E8AC5AF98D}" srcOrd="2" destOrd="0" parTransId="{6604DF5C-7F59-416E-9DBC-991A1A229223}" sibTransId="{18BB2781-9660-4333-AB0B-5EF80B2FC208}"/>
    <dgm:cxn modelId="{CC860214-BE02-4CE6-ACA6-D8455DF1706E}" srcId="{9A08FFAD-A43D-4F0B-9877-AF38F922630E}" destId="{9E68E648-41C3-4E7F-94E9-53BBA18AD3F2}" srcOrd="0" destOrd="0" parTransId="{4F186A1D-E26E-4C4D-B1B1-4B43F6FF1253}" sibTransId="{85EAE9DB-068B-4559-9294-65B42D314995}"/>
    <dgm:cxn modelId="{07A22315-0355-4494-9742-7F31B8F1166C}" srcId="{52A0F66F-3352-4E48-8922-53586ACFA342}" destId="{43C03E58-DE30-4D0D-B2B1-02632DBAEC21}" srcOrd="0" destOrd="0" parTransId="{37B7354D-2421-404A-8A81-0A4C03E8501A}" sibTransId="{5BB30CEC-25BD-42F6-AA5D-EB514C505F20}"/>
    <dgm:cxn modelId="{3BD64118-1314-4270-8B68-D57E3B8DC050}" type="presOf" srcId="{9E68E648-41C3-4E7F-94E9-53BBA18AD3F2}" destId="{627734A3-06B6-4B48-96A4-0A728EE48C9D}" srcOrd="0" destOrd="0" presId="urn:microsoft.com/office/officeart/2024/3/layout/hArchList1"/>
    <dgm:cxn modelId="{76CF171B-7DCA-44D7-BDB0-1E2470FD9DB8}" type="presOf" srcId="{52A0F66F-3352-4E48-8922-53586ACFA342}" destId="{EAEFC099-D987-4E61-940E-9856A2899B28}" srcOrd="0" destOrd="0" presId="urn:microsoft.com/office/officeart/2024/3/layout/hArchList1"/>
    <dgm:cxn modelId="{1CC4B820-D178-4EC2-8CB2-8B56C9570CD8}" type="presOf" srcId="{6CBA1388-A7DC-46FE-8C04-60E8AC5AF98D}" destId="{30F893BB-6348-4FEE-A79A-DB72798B8378}" srcOrd="0" destOrd="0" presId="urn:microsoft.com/office/officeart/2024/3/layout/hArchList1"/>
    <dgm:cxn modelId="{FF37312D-8FBD-45E5-A83A-F947C520D5B9}" srcId="{6CBA1388-A7DC-46FE-8C04-60E8AC5AF98D}" destId="{DEF43EEA-2171-4844-A7A8-0FF19861D954}" srcOrd="0" destOrd="0" parTransId="{8D017141-80E7-45E6-86B3-201FDE875067}" sibTransId="{D42040EC-6B5E-40B0-B972-50F7704FDD38}"/>
    <dgm:cxn modelId="{7BB9212F-5F84-492A-9805-378E094C3FC2}" srcId="{52A0F66F-3352-4E48-8922-53586ACFA342}" destId="{9A08FFAD-A43D-4F0B-9877-AF38F922630E}" srcOrd="3" destOrd="0" parTransId="{4D0240E8-F842-4744-8CC8-33BDF349A4B6}" sibTransId="{B04FDFEA-0025-4E74-B5FC-F854C66224D4}"/>
    <dgm:cxn modelId="{89D73455-DB55-4FFA-92B9-88222DCF6769}" srcId="{52A0F66F-3352-4E48-8922-53586ACFA342}" destId="{BC4C8163-ADF4-49A4-89B3-8867204A6268}" srcOrd="1" destOrd="0" parTransId="{14CF0791-319A-4FF7-AC97-D71666D181BA}" sibTransId="{F2A88D6E-FB03-4CF1-998E-9BFA9737D10B}"/>
    <dgm:cxn modelId="{70AB1C76-8227-465A-B4C9-EB9927FC682E}" type="presOf" srcId="{43C03E58-DE30-4D0D-B2B1-02632DBAEC21}" destId="{5E4D629D-78A7-4A24-9619-073D13B5C1F1}" srcOrd="0" destOrd="0" presId="urn:microsoft.com/office/officeart/2024/3/layout/hArchList1"/>
    <dgm:cxn modelId="{1F25817F-D989-44A2-ADED-A92257712A63}" type="presOf" srcId="{DEF43EEA-2171-4844-A7A8-0FF19861D954}" destId="{6C32F107-71A8-41AB-9C51-5D8DB5FFAADF}" srcOrd="0" destOrd="0" presId="urn:microsoft.com/office/officeart/2024/3/layout/hArchList1"/>
    <dgm:cxn modelId="{8CE10A87-8D13-4512-B26C-018A704FCD24}" type="presOf" srcId="{FEAA6254-E0F8-47F5-B458-8A8650631182}" destId="{5C00C02E-3028-483C-B9AE-206657742D68}" srcOrd="0" destOrd="0" presId="urn:microsoft.com/office/officeart/2024/3/layout/hArchList1"/>
    <dgm:cxn modelId="{82ADA6A9-3AAB-423D-863A-BEC1AD15793C}" type="presOf" srcId="{BC4C8163-ADF4-49A4-89B3-8867204A6268}" destId="{644AA688-34BE-40A4-8285-431C4B92BFF6}" srcOrd="0" destOrd="0" presId="urn:microsoft.com/office/officeart/2024/3/layout/hArchList1"/>
    <dgm:cxn modelId="{0B0F2BAC-37E9-4BE0-86B2-278EAD3A871C}" type="presOf" srcId="{9A08FFAD-A43D-4F0B-9877-AF38F922630E}" destId="{D8D3DA85-3F7A-48AE-BD75-2D462701724A}" srcOrd="0" destOrd="0" presId="urn:microsoft.com/office/officeart/2024/3/layout/hArchList1"/>
    <dgm:cxn modelId="{AAAEEDAD-2455-4865-97D3-E2630CA03CE8}" srcId="{43C03E58-DE30-4D0D-B2B1-02632DBAEC21}" destId="{FEAA6254-E0F8-47F5-B458-8A8650631182}" srcOrd="0" destOrd="0" parTransId="{949CEA7A-52C4-4906-9F43-860943537908}" sibTransId="{DA35F3EA-3099-480B-98FD-03D5AC6B2592}"/>
    <dgm:cxn modelId="{33B91FAE-9662-4ACC-BD3C-42825D0D685D}" srcId="{BC4C8163-ADF4-49A4-89B3-8867204A6268}" destId="{B7E12644-F099-4D5F-9394-9BE94C6C425C}" srcOrd="0" destOrd="0" parTransId="{DAF55529-2588-4CF6-8939-AA9C27FB3ABD}" sibTransId="{30D1AE9A-33CF-4A42-BC4A-3485CFCFB104}"/>
    <dgm:cxn modelId="{679491B5-7090-4CD8-950B-EC519BD47AA8}" type="presOf" srcId="{F2A88D6E-FB03-4CF1-998E-9BFA9737D10B}" destId="{CB98659C-3B57-45BE-A340-94C6178E07EF}" srcOrd="0" destOrd="0" presId="urn:microsoft.com/office/officeart/2024/3/layout/hArchList1"/>
    <dgm:cxn modelId="{803333E1-374B-4A32-920C-79B608E02DBA}" type="presOf" srcId="{18BB2781-9660-4333-AB0B-5EF80B2FC208}" destId="{42FBAD8C-B44D-4FA2-A00D-C7EAE8826D27}" srcOrd="0" destOrd="0" presId="urn:microsoft.com/office/officeart/2024/3/layout/hArchList1"/>
    <dgm:cxn modelId="{334095E9-5996-4C4D-A3B7-2EC290BB3408}" type="presOf" srcId="{5BB30CEC-25BD-42F6-AA5D-EB514C505F20}" destId="{0C7AA41F-CCD0-49ED-99C4-B9DE983DC428}" srcOrd="0" destOrd="0" presId="urn:microsoft.com/office/officeart/2024/3/layout/hArchList1"/>
    <dgm:cxn modelId="{01A2FCEF-5B17-4F6C-9560-129796A6A520}" type="presOf" srcId="{B7E12644-F099-4D5F-9394-9BE94C6C425C}" destId="{C8B41514-65CE-43B1-8E1A-0C51AB3AEA35}" srcOrd="0" destOrd="0" presId="urn:microsoft.com/office/officeart/2024/3/layout/hArchList1"/>
    <dgm:cxn modelId="{164B0B48-8331-446D-89D8-E2EE73B213A6}" type="presParOf" srcId="{EAEFC099-D987-4E61-940E-9856A2899B28}" destId="{3F30BAAA-8C6D-4F0E-B2BE-6D794F2C22CF}" srcOrd="0" destOrd="0" presId="urn:microsoft.com/office/officeart/2024/3/layout/hArchList1"/>
    <dgm:cxn modelId="{B0A211C3-1B10-40E4-84B6-79CF79236025}" type="presParOf" srcId="{3F30BAAA-8C6D-4F0E-B2BE-6D794F2C22CF}" destId="{5E4D629D-78A7-4A24-9619-073D13B5C1F1}" srcOrd="0" destOrd="0" presId="urn:microsoft.com/office/officeart/2024/3/layout/hArchList1"/>
    <dgm:cxn modelId="{FBA25E84-43CB-46DF-A1A9-897A88E6E76F}" type="presParOf" srcId="{3F30BAAA-8C6D-4F0E-B2BE-6D794F2C22CF}" destId="{5C00C02E-3028-483C-B9AE-206657742D68}" srcOrd="1" destOrd="0" presId="urn:microsoft.com/office/officeart/2024/3/layout/hArchList1"/>
    <dgm:cxn modelId="{8CA42E33-5001-4B06-BEBB-675F9A458708}" type="presParOf" srcId="{EAEFC099-D987-4E61-940E-9856A2899B28}" destId="{0C7AA41F-CCD0-49ED-99C4-B9DE983DC428}" srcOrd="1" destOrd="0" presId="urn:microsoft.com/office/officeart/2024/3/layout/hArchList1"/>
    <dgm:cxn modelId="{1B8C6696-3FDB-4812-B999-F7FCA5EBA6F1}" type="presParOf" srcId="{EAEFC099-D987-4E61-940E-9856A2899B28}" destId="{6F4C9F6A-1619-4C56-BD14-96B0789F706B}" srcOrd="2" destOrd="0" presId="urn:microsoft.com/office/officeart/2024/3/layout/hArchList1"/>
    <dgm:cxn modelId="{1566CB8D-2737-4CE3-BD84-F851D2931041}" type="presParOf" srcId="{6F4C9F6A-1619-4C56-BD14-96B0789F706B}" destId="{644AA688-34BE-40A4-8285-431C4B92BFF6}" srcOrd="0" destOrd="0" presId="urn:microsoft.com/office/officeart/2024/3/layout/hArchList1"/>
    <dgm:cxn modelId="{7B911F21-5597-4F93-8310-EB3515D6F2B3}" type="presParOf" srcId="{6F4C9F6A-1619-4C56-BD14-96B0789F706B}" destId="{C8B41514-65CE-43B1-8E1A-0C51AB3AEA35}" srcOrd="1" destOrd="0" presId="urn:microsoft.com/office/officeart/2024/3/layout/hArchList1"/>
    <dgm:cxn modelId="{7B09653C-B8DD-4E12-BF0D-91462DDEFB14}" type="presParOf" srcId="{EAEFC099-D987-4E61-940E-9856A2899B28}" destId="{CB98659C-3B57-45BE-A340-94C6178E07EF}" srcOrd="3" destOrd="0" presId="urn:microsoft.com/office/officeart/2024/3/layout/hArchList1"/>
    <dgm:cxn modelId="{AED7CA6F-DD29-4817-9768-3CEFF8B229C9}" type="presParOf" srcId="{EAEFC099-D987-4E61-940E-9856A2899B28}" destId="{A88F5E8D-E3FD-426E-B696-DF18F1B6A018}" srcOrd="4" destOrd="0" presId="urn:microsoft.com/office/officeart/2024/3/layout/hArchList1"/>
    <dgm:cxn modelId="{D35CEEAD-DEE1-4461-BB31-6104D7FA3F97}" type="presParOf" srcId="{A88F5E8D-E3FD-426E-B696-DF18F1B6A018}" destId="{30F893BB-6348-4FEE-A79A-DB72798B8378}" srcOrd="0" destOrd="0" presId="urn:microsoft.com/office/officeart/2024/3/layout/hArchList1"/>
    <dgm:cxn modelId="{89100D59-B4B6-4747-8EEF-F3DFE768A59A}" type="presParOf" srcId="{A88F5E8D-E3FD-426E-B696-DF18F1B6A018}" destId="{6C32F107-71A8-41AB-9C51-5D8DB5FFAADF}" srcOrd="1" destOrd="0" presId="urn:microsoft.com/office/officeart/2024/3/layout/hArchList1"/>
    <dgm:cxn modelId="{C6098568-4A1A-4044-8E31-852956392798}" type="presParOf" srcId="{EAEFC099-D987-4E61-940E-9856A2899B28}" destId="{42FBAD8C-B44D-4FA2-A00D-C7EAE8826D27}" srcOrd="5" destOrd="0" presId="urn:microsoft.com/office/officeart/2024/3/layout/hArchList1"/>
    <dgm:cxn modelId="{32122C1D-5B75-4BB7-AAF9-921C1A5B9E63}" type="presParOf" srcId="{EAEFC099-D987-4E61-940E-9856A2899B28}" destId="{05F4C240-F2DC-409C-A674-54CAD3B58A11}" srcOrd="6" destOrd="0" presId="urn:microsoft.com/office/officeart/2024/3/layout/hArchList1"/>
    <dgm:cxn modelId="{270DCD0A-FDA2-41F0-83AF-47DB141FDFF1}" type="presParOf" srcId="{05F4C240-F2DC-409C-A674-54CAD3B58A11}" destId="{D8D3DA85-3F7A-48AE-BD75-2D462701724A}" srcOrd="0" destOrd="0" presId="urn:microsoft.com/office/officeart/2024/3/layout/hArchList1"/>
    <dgm:cxn modelId="{84EBE34F-2F33-40D5-B002-3112691EE455}" type="presParOf" srcId="{05F4C240-F2DC-409C-A674-54CAD3B58A11}" destId="{627734A3-06B6-4B48-96A4-0A728EE48C9D}"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6F30C-074F-40EA-9FE9-487A4BA51024}">
      <dsp:nvSpPr>
        <dsp:cNvPr id="0" name=""/>
        <dsp:cNvSpPr/>
      </dsp:nvSpPr>
      <dsp:spPr>
        <a:xfrm>
          <a:off x="0" y="0"/>
          <a:ext cx="1681599" cy="168159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l="3622" r="29880" b="3"/>
          <a:stretch/>
        </a:blipFill>
        <a:ln>
          <a:noFill/>
        </a:ln>
        <a:effectLst/>
      </dsp:spPr>
      <dsp:style>
        <a:lnRef idx="0">
          <a:scrgbClr r="0" g="0" b="0"/>
        </a:lnRef>
        <a:fillRef idx="3">
          <a:scrgbClr r="0" g="0" b="0"/>
        </a:fillRef>
        <a:effectRef idx="2">
          <a:scrgbClr r="0" g="0" b="0"/>
        </a:effectRef>
        <a:fontRef idx="minor">
          <a:schemeClr val="lt1"/>
        </a:fontRef>
      </dsp:style>
    </dsp:sp>
    <dsp:sp modelId="{1836C8F3-E9DE-4CA9-9D97-313BE69A90AD}">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混雑の問題</a:t>
          </a:r>
        </a:p>
      </dsp:txBody>
      <dsp:txXfrm>
        <a:off x="1861599" y="0"/>
        <a:ext cx="5167674" cy="346182"/>
      </dsp:txXfrm>
    </dsp:sp>
    <dsp:sp modelId="{1E4DC358-7D4B-427E-9974-1D1E5CEEEDEA}">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空コンテナの返却時に発生する混雑は、物流の効率を大幅に低下させる要因です。</a:t>
          </a:r>
        </a:p>
      </dsp:txBody>
      <dsp:txXfrm>
        <a:off x="1861599" y="346182"/>
        <a:ext cx="5167674" cy="1335417"/>
      </dsp:txXfrm>
    </dsp:sp>
    <dsp:sp modelId="{0C00C189-E6DB-41DA-BF63-4ABC5B129925}">
      <dsp:nvSpPr>
        <dsp:cNvPr id="0" name=""/>
        <dsp:cNvSpPr/>
      </dsp:nvSpPr>
      <dsp:spPr>
        <a:xfrm>
          <a:off x="0" y="1816127"/>
          <a:ext cx="1681599" cy="168159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l="20537" r="12712" b="-2"/>
          <a:stretch/>
        </a:blipFill>
        <a:ln>
          <a:noFill/>
        </a:ln>
        <a:effectLst/>
      </dsp:spPr>
      <dsp:style>
        <a:lnRef idx="0">
          <a:scrgbClr r="0" g="0" b="0"/>
        </a:lnRef>
        <a:fillRef idx="3">
          <a:scrgbClr r="0" g="0" b="0"/>
        </a:fillRef>
        <a:effectRef idx="2">
          <a:scrgbClr r="0" g="0" b="0"/>
        </a:effectRef>
        <a:fontRef idx="minor">
          <a:schemeClr val="lt1"/>
        </a:fontRef>
      </dsp:style>
    </dsp:sp>
    <dsp:sp modelId="{6E9BBD63-6766-4B2C-831F-55A570432779}">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不効率な手続き</a:t>
          </a:r>
        </a:p>
      </dsp:txBody>
      <dsp:txXfrm>
        <a:off x="1861599" y="1816127"/>
        <a:ext cx="5167674" cy="346182"/>
      </dsp:txXfrm>
    </dsp:sp>
    <dsp:sp modelId="{9BE64D2C-F998-4117-A55E-C98EFDDAA20F}">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返却手続きの不効率は、時間とコストの無駄を生み出し、ビジネスの持続可能性に影響を与えます。</a:t>
          </a:r>
        </a:p>
      </dsp:txBody>
      <dsp:txXfrm>
        <a:off x="1861599" y="2162310"/>
        <a:ext cx="5167674" cy="1335417"/>
      </dsp:txXfrm>
    </dsp:sp>
    <dsp:sp modelId="{664AAABC-71D9-4252-AB0C-21F596056E4B}">
      <dsp:nvSpPr>
        <dsp:cNvPr id="0" name=""/>
        <dsp:cNvSpPr/>
      </dsp:nvSpPr>
      <dsp:spPr>
        <a:xfrm>
          <a:off x="0" y="3632255"/>
          <a:ext cx="1681599" cy="168159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l="15446" r="17803" b="-2"/>
          <a:stretch/>
        </a:blipFill>
        <a:ln>
          <a:noFill/>
        </a:ln>
        <a:effectLst/>
      </dsp:spPr>
      <dsp:style>
        <a:lnRef idx="0">
          <a:scrgbClr r="0" g="0" b="0"/>
        </a:lnRef>
        <a:fillRef idx="3">
          <a:scrgbClr r="0" g="0" b="0"/>
        </a:fillRef>
        <a:effectRef idx="2">
          <a:scrgbClr r="0" g="0" b="0"/>
        </a:effectRef>
        <a:fontRef idx="minor">
          <a:schemeClr val="lt1"/>
        </a:fontRef>
      </dsp:style>
    </dsp:sp>
    <dsp:sp modelId="{7589E8B0-07F3-4A96-BD1B-04044D16879E}">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解決策の必要性</a:t>
          </a:r>
        </a:p>
      </dsp:txBody>
      <dsp:txXfrm>
        <a:off x="1861599" y="3632255"/>
        <a:ext cx="5167674" cy="346182"/>
      </dsp:txXfrm>
    </dsp:sp>
    <dsp:sp modelId="{906E3376-FB84-4BA6-8154-36A0FC6AC3B5}">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これらの問題に対処するためには、効果的な解決策を見つけ、実施することが不可欠です。</a:t>
          </a:r>
        </a:p>
      </dsp:txBody>
      <dsp:txXfrm>
        <a:off x="1861599" y="3978438"/>
        <a:ext cx="5167674" cy="133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4B3BC-F744-4F7D-84F6-5A85E90111F8}">
      <dsp:nvSpPr>
        <dsp:cNvPr id="0" name=""/>
        <dsp:cNvSpPr/>
      </dsp:nvSpPr>
      <dsp:spPr>
        <a:xfrm>
          <a:off x="0" y="0"/>
          <a:ext cx="1681599" cy="168159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l="21508" r="28492"/>
          <a:stretch/>
        </a:blipFill>
        <a:ln>
          <a:noFill/>
        </a:ln>
        <a:effectLst/>
      </dsp:spPr>
      <dsp:style>
        <a:lnRef idx="0">
          <a:scrgbClr r="0" g="0" b="0"/>
        </a:lnRef>
        <a:fillRef idx="3">
          <a:scrgbClr r="0" g="0" b="0"/>
        </a:fillRef>
        <a:effectRef idx="2">
          <a:scrgbClr r="0" g="0" b="0"/>
        </a:effectRef>
        <a:fontRef idx="minor">
          <a:schemeClr val="lt1"/>
        </a:fontRef>
      </dsp:style>
    </dsp:sp>
    <dsp:sp modelId="{FC294659-3242-4B3D-ABEF-FA32F9C2FC89}">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データベース</a:t>
          </a:r>
        </a:p>
      </dsp:txBody>
      <dsp:txXfrm>
        <a:off x="1861599" y="0"/>
        <a:ext cx="5167674" cy="346182"/>
      </dsp:txXfrm>
    </dsp:sp>
    <dsp:sp modelId="{69B7802B-D6BE-421E-B703-F8685C783125}">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データベースは、情報を整理し保存するためのシステムの中心的な要素です。データの整合性とアクセスを確保します。</a:t>
          </a:r>
        </a:p>
      </dsp:txBody>
      <dsp:txXfrm>
        <a:off x="1861599" y="346182"/>
        <a:ext cx="5167674" cy="1335417"/>
      </dsp:txXfrm>
    </dsp:sp>
    <dsp:sp modelId="{BF187F01-A401-438F-BA12-EF9A1B365BE9}">
      <dsp:nvSpPr>
        <dsp:cNvPr id="0" name=""/>
        <dsp:cNvSpPr/>
      </dsp:nvSpPr>
      <dsp:spPr>
        <a:xfrm>
          <a:off x="0" y="1816127"/>
          <a:ext cx="1681599" cy="168159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l="9940" r="23309" b="-2"/>
          <a:stretch/>
        </a:blipFill>
        <a:ln>
          <a:noFill/>
        </a:ln>
        <a:effectLst/>
      </dsp:spPr>
      <dsp:style>
        <a:lnRef idx="0">
          <a:scrgbClr r="0" g="0" b="0"/>
        </a:lnRef>
        <a:fillRef idx="3">
          <a:scrgbClr r="0" g="0" b="0"/>
        </a:fillRef>
        <a:effectRef idx="2">
          <a:scrgbClr r="0" g="0" b="0"/>
        </a:effectRef>
        <a:fontRef idx="minor">
          <a:schemeClr val="lt1"/>
        </a:fontRef>
      </dsp:style>
    </dsp:sp>
    <dsp:sp modelId="{20E70A39-E648-4821-AE80-55A06C947359}">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ユーザーインターフェース</a:t>
          </a:r>
        </a:p>
      </dsp:txBody>
      <dsp:txXfrm>
        <a:off x="1861599" y="1816127"/>
        <a:ext cx="5167674" cy="346182"/>
      </dsp:txXfrm>
    </dsp:sp>
    <dsp:sp modelId="{AC30A8FE-D05E-4274-90D1-A97602BEBEF0}">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ユーザーインターフェースは、ユーザーがシステムと対話するためのポイントです。使いやすさが重要です。</a:t>
          </a:r>
        </a:p>
      </dsp:txBody>
      <dsp:txXfrm>
        <a:off x="1861599" y="2162310"/>
        <a:ext cx="5167674" cy="1335417"/>
      </dsp:txXfrm>
    </dsp:sp>
    <dsp:sp modelId="{45C32C72-4E7F-4C36-9BC9-1026082C1330}">
      <dsp:nvSpPr>
        <dsp:cNvPr id="0" name=""/>
        <dsp:cNvSpPr/>
      </dsp:nvSpPr>
      <dsp:spPr>
        <a:xfrm>
          <a:off x="0" y="3632255"/>
          <a:ext cx="1681599" cy="168159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l="12487" r="20762" b="-2"/>
          <a:stretch/>
        </a:blipFill>
        <a:ln>
          <a:noFill/>
        </a:ln>
        <a:effectLst/>
      </dsp:spPr>
      <dsp:style>
        <a:lnRef idx="0">
          <a:scrgbClr r="0" g="0" b="0"/>
        </a:lnRef>
        <a:fillRef idx="3">
          <a:scrgbClr r="0" g="0" b="0"/>
        </a:fillRef>
        <a:effectRef idx="2">
          <a:scrgbClr r="0" g="0" b="0"/>
        </a:effectRef>
        <a:fontRef idx="minor">
          <a:schemeClr val="lt1"/>
        </a:fontRef>
      </dsp:style>
    </dsp:sp>
    <dsp:sp modelId="{E5512C59-6136-499F-B19E-12134E8166AD}">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分析ツール</a:t>
          </a:r>
        </a:p>
      </dsp:txBody>
      <dsp:txXfrm>
        <a:off x="1861599" y="3632255"/>
        <a:ext cx="5167674" cy="346182"/>
      </dsp:txXfrm>
    </dsp:sp>
    <dsp:sp modelId="{9EDD2A1B-3F69-4B41-8EF9-E071131F2206}">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分析ツールは、データを解析し、意思決定をサポートするために使用されます。インサイトを得る手助けをします。</a:t>
          </a:r>
        </a:p>
      </dsp:txBody>
      <dsp:txXfrm>
        <a:off x="1861599" y="3978438"/>
        <a:ext cx="5167674" cy="1335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D629D-78A7-4A24-9619-073D13B5C1F1}">
      <dsp:nvSpPr>
        <dsp:cNvPr id="0" name=""/>
        <dsp:cNvSpPr/>
      </dsp:nvSpPr>
      <dsp:spPr>
        <a:xfrm>
          <a:off x="0" y="0"/>
          <a:ext cx="2512063" cy="345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効率的な物流管理</a:t>
          </a:r>
          <a:endParaRPr lang="en-US" sz="1800" kern="1200"/>
        </a:p>
      </dsp:txBody>
      <dsp:txXfrm>
        <a:off x="0" y="0"/>
        <a:ext cx="2512063" cy="345630"/>
      </dsp:txXfrm>
    </dsp:sp>
    <dsp:sp modelId="{5C00C02E-3028-483C-B9AE-206657742D68}">
      <dsp:nvSpPr>
        <dsp:cNvPr id="0" name=""/>
        <dsp:cNvSpPr/>
      </dsp:nvSpPr>
      <dsp:spPr>
        <a:xfrm>
          <a:off x="0" y="345630"/>
          <a:ext cx="2512063"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空コンテナ返却の最適化により、物流管理の効率が向上し、全体のオペレーションがスムーズになります。</a:t>
          </a:r>
          <a:endParaRPr lang="en-US" sz="1400" kern="1200"/>
        </a:p>
      </dsp:txBody>
      <dsp:txXfrm>
        <a:off x="0" y="345630"/>
        <a:ext cx="2512063" cy="2135895"/>
      </dsp:txXfrm>
    </dsp:sp>
    <dsp:sp modelId="{644AA688-34BE-40A4-8285-431C4B92BFF6}">
      <dsp:nvSpPr>
        <dsp:cNvPr id="0" name=""/>
        <dsp:cNvSpPr/>
      </dsp:nvSpPr>
      <dsp:spPr>
        <a:xfrm>
          <a:off x="2763270" y="0"/>
          <a:ext cx="2512063" cy="345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コスト削減</a:t>
          </a:r>
          <a:endParaRPr lang="en-US" sz="1800" kern="1200"/>
        </a:p>
      </dsp:txBody>
      <dsp:txXfrm>
        <a:off x="2763270" y="0"/>
        <a:ext cx="2512063" cy="345630"/>
      </dsp:txXfrm>
    </dsp:sp>
    <dsp:sp modelId="{C8B41514-65CE-43B1-8E1A-0C51AB3AEA35}">
      <dsp:nvSpPr>
        <dsp:cNvPr id="0" name=""/>
        <dsp:cNvSpPr/>
      </dsp:nvSpPr>
      <dsp:spPr>
        <a:xfrm>
          <a:off x="2763270" y="345630"/>
          <a:ext cx="2512063"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コンテナ返却プロセスの最適化によって、コスト削減が実現し、企業の利益を向上させます。</a:t>
          </a:r>
          <a:endParaRPr lang="en-US" sz="1400" kern="1200"/>
        </a:p>
      </dsp:txBody>
      <dsp:txXfrm>
        <a:off x="2763270" y="345630"/>
        <a:ext cx="2512063" cy="2135895"/>
      </dsp:txXfrm>
    </dsp:sp>
    <dsp:sp modelId="{30F893BB-6348-4FEE-A79A-DB72798B8378}">
      <dsp:nvSpPr>
        <dsp:cNvPr id="0" name=""/>
        <dsp:cNvSpPr/>
      </dsp:nvSpPr>
      <dsp:spPr>
        <a:xfrm>
          <a:off x="5526540" y="0"/>
          <a:ext cx="2512063" cy="345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顧客満足度向上</a:t>
          </a:r>
          <a:endParaRPr lang="en-US" sz="1800" kern="1200"/>
        </a:p>
      </dsp:txBody>
      <dsp:txXfrm>
        <a:off x="5526540" y="0"/>
        <a:ext cx="2512063" cy="345630"/>
      </dsp:txXfrm>
    </dsp:sp>
    <dsp:sp modelId="{6C32F107-71A8-41AB-9C51-5D8DB5FFAADF}">
      <dsp:nvSpPr>
        <dsp:cNvPr id="0" name=""/>
        <dsp:cNvSpPr/>
      </dsp:nvSpPr>
      <dsp:spPr>
        <a:xfrm>
          <a:off x="5526540" y="345630"/>
          <a:ext cx="2512063"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顧客の期待に応えるために、空コンテナ返却の最適化は顧客満足度の向上に寄与します。</a:t>
          </a:r>
          <a:endParaRPr lang="en-US" sz="1400" kern="1200"/>
        </a:p>
      </dsp:txBody>
      <dsp:txXfrm>
        <a:off x="5526540" y="345630"/>
        <a:ext cx="2512063" cy="2135895"/>
      </dsp:txXfrm>
    </dsp:sp>
    <dsp:sp modelId="{D8D3DA85-3F7A-48AE-BD75-2D462701724A}">
      <dsp:nvSpPr>
        <dsp:cNvPr id="0" name=""/>
        <dsp:cNvSpPr/>
      </dsp:nvSpPr>
      <dsp:spPr>
        <a:xfrm>
          <a:off x="8289811" y="0"/>
          <a:ext cx="2512063" cy="345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ja-JP" sz="1800" kern="1200"/>
            <a:t>持続可能な成功</a:t>
          </a:r>
          <a:endParaRPr lang="en-US" sz="1800" kern="1200"/>
        </a:p>
      </dsp:txBody>
      <dsp:txXfrm>
        <a:off x="8289811" y="0"/>
        <a:ext cx="2512063" cy="345630"/>
      </dsp:txXfrm>
    </dsp:sp>
    <dsp:sp modelId="{627734A3-06B6-4B48-96A4-0A728EE48C9D}">
      <dsp:nvSpPr>
        <dsp:cNvPr id="0" name=""/>
        <dsp:cNvSpPr/>
      </dsp:nvSpPr>
      <dsp:spPr>
        <a:xfrm>
          <a:off x="8289811" y="345630"/>
          <a:ext cx="2512063"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ja-JP" sz="1400" kern="1200"/>
            <a:t>適切な技術と計画に基づき、持続可能な成功を確保するための基盤を築きます。</a:t>
          </a:r>
          <a:endParaRPr lang="en-US" sz="1400" kern="1200"/>
        </a:p>
      </dsp:txBody>
      <dsp:txXfrm>
        <a:off x="8289811" y="345630"/>
        <a:ext cx="2512063" cy="213589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2C75C-B63F-4B3F-B2AD-543713CCC1B5}" type="datetimeFigureOut">
              <a:t>2025/4/17</a:t>
            </a:fld>
            <a:endParaRPr kumimoji="1"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t>Click to edit Master text styles</a:t>
            </a:r>
          </a:p>
          <a:p>
            <a:pPr lvl="1"/>
            <a:r>
              <a:rPr kumimoji="1" lang="en-US"/>
              <a:t>Second level</a:t>
            </a:r>
          </a:p>
          <a:p>
            <a:pPr lvl="2"/>
            <a:r>
              <a:rPr kumimoji="1" lang="en-US"/>
              <a:t>Third level</a:t>
            </a:r>
          </a:p>
          <a:p>
            <a:pPr lvl="3"/>
            <a:r>
              <a:rPr kumimoji="1" lang="en-US"/>
              <a:t>Fourth level</a:t>
            </a:r>
          </a:p>
          <a:p>
            <a:pPr lvl="4"/>
            <a:r>
              <a:rPr kumimoji="1"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F8D66-09EB-48F8-87F9-A4CBAD0E5E8B}" type="slidenum">
              <a:t>‹#›</a:t>
            </a:fld>
            <a:endParaRPr kumimoji="1" lang="en-US"/>
          </a:p>
        </p:txBody>
      </p:sp>
    </p:spTree>
    <p:extLst>
      <p:ext uri="{BB962C8B-B14F-4D97-AF65-F5344CB8AC3E}">
        <p14:creationId xmlns:p14="http://schemas.microsoft.com/office/powerpoint/2010/main" val="223972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 によって生成されたコンテンツは間違っている可能性があります。
---
このプレゼンテーションでは、空コンテナ返却の最適化プロジェクトの概要設計について説明します。このプロジェクトは、現状の課題を解決し、コスト削減と効率的な物流管理を実現することを目指しています。
</a:t>
            </a:r>
          </a:p>
        </p:txBody>
      </p:sp>
      <p:sp>
        <p:nvSpPr>
          <p:cNvPr id="4" name="Slide Number Placeholder 3"/>
          <p:cNvSpPr>
            <a:spLocks noGrp="1"/>
          </p:cNvSpPr>
          <p:nvPr>
            <p:ph type="sldNum" sz="quarter" idx="5"/>
          </p:nvPr>
        </p:nvSpPr>
        <p:spPr/>
        <p:txBody>
          <a:bodyPr/>
          <a:lstStyle/>
          <a:p>
            <a:fld id="{F621DFF7-700B-498A-9C5C-A163FCD5EBA1}" type="slidenum">
              <a:t>1</a:t>
            </a:fld>
            <a:endParaRPr lang="en-US"/>
          </a:p>
        </p:txBody>
      </p:sp>
    </p:spTree>
    <p:extLst>
      <p:ext uri="{BB962C8B-B14F-4D97-AF65-F5344CB8AC3E}">
        <p14:creationId xmlns:p14="http://schemas.microsoft.com/office/powerpoint/2010/main" val="72917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顧客満足度を向上させることは、ビジネスの成功に直結します。スムーズな空コンテナ返却プロセスは、顧客の信頼を得るための重要な要素です。</a:t>
            </a:r>
          </a:p>
        </p:txBody>
      </p:sp>
      <p:sp>
        <p:nvSpPr>
          <p:cNvPr id="4" name="Slide Number Placeholder 3"/>
          <p:cNvSpPr>
            <a:spLocks noGrp="1"/>
          </p:cNvSpPr>
          <p:nvPr>
            <p:ph type="sldNum" sz="quarter" idx="5"/>
          </p:nvPr>
        </p:nvSpPr>
        <p:spPr/>
        <p:txBody>
          <a:bodyPr/>
          <a:lstStyle/>
          <a:p>
            <a:fld id="{F621DFF7-700B-498A-9C5C-A163FCD5EBA1}" type="slidenum">
              <a:t>10</a:t>
            </a:fld>
            <a:endParaRPr lang="en-US"/>
          </a:p>
        </p:txBody>
      </p:sp>
    </p:spTree>
    <p:extLst>
      <p:ext uri="{BB962C8B-B14F-4D97-AF65-F5344CB8AC3E}">
        <p14:creationId xmlns:p14="http://schemas.microsoft.com/office/powerpoint/2010/main" val="4209892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技術の側面からも、空コンテナ返却の最適化には課題があります。データ収集と分析、システム統合、リアルタイム追跡技術の導入など、様々な技術的側面を検討する必要があります。</a:t>
            </a:r>
          </a:p>
        </p:txBody>
      </p:sp>
      <p:sp>
        <p:nvSpPr>
          <p:cNvPr id="4" name="Slide Number Placeholder 3"/>
          <p:cNvSpPr>
            <a:spLocks noGrp="1"/>
          </p:cNvSpPr>
          <p:nvPr>
            <p:ph type="sldNum" sz="quarter" idx="5"/>
          </p:nvPr>
        </p:nvSpPr>
        <p:spPr/>
        <p:txBody>
          <a:bodyPr/>
          <a:lstStyle/>
          <a:p>
            <a:fld id="{F621DFF7-700B-498A-9C5C-A163FCD5EBA1}" type="slidenum">
              <a:t>11</a:t>
            </a:fld>
            <a:endParaRPr lang="en-US"/>
          </a:p>
        </p:txBody>
      </p:sp>
    </p:spTree>
    <p:extLst>
      <p:ext uri="{BB962C8B-B14F-4D97-AF65-F5344CB8AC3E}">
        <p14:creationId xmlns:p14="http://schemas.microsoft.com/office/powerpoint/2010/main" val="2121950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効果的なデータ収集と分析が、プロジェクトの成功に不可欠です。適切なデータを収集することで、現在のプロセスのボトルネックを特定し、改善策を講じることができます。</a:t>
            </a:r>
          </a:p>
        </p:txBody>
      </p:sp>
      <p:sp>
        <p:nvSpPr>
          <p:cNvPr id="4" name="Slide Number Placeholder 3"/>
          <p:cNvSpPr>
            <a:spLocks noGrp="1"/>
          </p:cNvSpPr>
          <p:nvPr>
            <p:ph type="sldNum" sz="quarter" idx="5"/>
          </p:nvPr>
        </p:nvSpPr>
        <p:spPr/>
        <p:txBody>
          <a:bodyPr/>
          <a:lstStyle/>
          <a:p>
            <a:fld id="{F621DFF7-700B-498A-9C5C-A163FCD5EBA1}" type="slidenum">
              <a:t>12</a:t>
            </a:fld>
            <a:endParaRPr lang="en-US"/>
          </a:p>
        </p:txBody>
      </p:sp>
    </p:spTree>
    <p:extLst>
      <p:ext uri="{BB962C8B-B14F-4D97-AF65-F5344CB8AC3E}">
        <p14:creationId xmlns:p14="http://schemas.microsoft.com/office/powerpoint/2010/main" val="124981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既存のシステムと新しいシステムとの統合は重要な課題です。異なるシステム間のデータ連携を円滑に行うための計画が必要です。</a:t>
            </a:r>
          </a:p>
        </p:txBody>
      </p:sp>
      <p:sp>
        <p:nvSpPr>
          <p:cNvPr id="4" name="Slide Number Placeholder 3"/>
          <p:cNvSpPr>
            <a:spLocks noGrp="1"/>
          </p:cNvSpPr>
          <p:nvPr>
            <p:ph type="sldNum" sz="quarter" idx="5"/>
          </p:nvPr>
        </p:nvSpPr>
        <p:spPr/>
        <p:txBody>
          <a:bodyPr/>
          <a:lstStyle/>
          <a:p>
            <a:fld id="{F621DFF7-700B-498A-9C5C-A163FCD5EBA1}" type="slidenum">
              <a:t>13</a:t>
            </a:fld>
            <a:endParaRPr lang="en-US"/>
          </a:p>
        </p:txBody>
      </p:sp>
    </p:spTree>
    <p:extLst>
      <p:ext uri="{BB962C8B-B14F-4D97-AF65-F5344CB8AC3E}">
        <p14:creationId xmlns:p14="http://schemas.microsoft.com/office/powerpoint/2010/main" val="2469057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リアルタイム追跡技術の導入により、空コンテナの位置や状態を即座に把握することが可能となります。これにより、効率的な管理が実現します。</a:t>
            </a:r>
          </a:p>
        </p:txBody>
      </p:sp>
      <p:sp>
        <p:nvSpPr>
          <p:cNvPr id="4" name="Slide Number Placeholder 3"/>
          <p:cNvSpPr>
            <a:spLocks noGrp="1"/>
          </p:cNvSpPr>
          <p:nvPr>
            <p:ph type="sldNum" sz="quarter" idx="5"/>
          </p:nvPr>
        </p:nvSpPr>
        <p:spPr/>
        <p:txBody>
          <a:bodyPr/>
          <a:lstStyle/>
          <a:p>
            <a:fld id="{F621DFF7-700B-498A-9C5C-A163FCD5EBA1}" type="slidenum">
              <a:t>14</a:t>
            </a:fld>
            <a:endParaRPr lang="en-US"/>
          </a:p>
        </p:txBody>
      </p:sp>
    </p:spTree>
    <p:extLst>
      <p:ext uri="{BB962C8B-B14F-4D97-AF65-F5344CB8AC3E}">
        <p14:creationId xmlns:p14="http://schemas.microsoft.com/office/powerpoint/2010/main" val="3531271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プロジェクトのシステム概要設計では、全体のアーキテクチャや主要コンポーネントを明確にし、スムーズな運用を実現するための設計を行います。</a:t>
            </a:r>
          </a:p>
        </p:txBody>
      </p:sp>
      <p:sp>
        <p:nvSpPr>
          <p:cNvPr id="4" name="Slide Number Placeholder 3"/>
          <p:cNvSpPr>
            <a:spLocks noGrp="1"/>
          </p:cNvSpPr>
          <p:nvPr>
            <p:ph type="sldNum" sz="quarter" idx="5"/>
          </p:nvPr>
        </p:nvSpPr>
        <p:spPr/>
        <p:txBody>
          <a:bodyPr/>
          <a:lstStyle/>
          <a:p>
            <a:fld id="{F621DFF7-700B-498A-9C5C-A163FCD5EBA1}" type="slidenum">
              <a:t>15</a:t>
            </a:fld>
            <a:endParaRPr lang="en-US"/>
          </a:p>
        </p:txBody>
      </p:sp>
    </p:spTree>
    <p:extLst>
      <p:ext uri="{BB962C8B-B14F-4D97-AF65-F5344CB8AC3E}">
        <p14:creationId xmlns:p14="http://schemas.microsoft.com/office/powerpoint/2010/main" val="643747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システム全体のアーキテクチャは、各コンポーネントの役割やデータフローを明確に示します。この設計により、システムがどのように機能するかを理解することができます。</a:t>
            </a:r>
          </a:p>
        </p:txBody>
      </p:sp>
      <p:sp>
        <p:nvSpPr>
          <p:cNvPr id="4" name="Slide Number Placeholder 3"/>
          <p:cNvSpPr>
            <a:spLocks noGrp="1"/>
          </p:cNvSpPr>
          <p:nvPr>
            <p:ph type="sldNum" sz="quarter" idx="5"/>
          </p:nvPr>
        </p:nvSpPr>
        <p:spPr/>
        <p:txBody>
          <a:bodyPr/>
          <a:lstStyle/>
          <a:p>
            <a:fld id="{F621DFF7-700B-498A-9C5C-A163FCD5EBA1}" type="slidenum">
              <a:t>16</a:t>
            </a:fld>
            <a:endParaRPr lang="en-US"/>
          </a:p>
        </p:txBody>
      </p:sp>
    </p:spTree>
    <p:extLst>
      <p:ext uri="{BB962C8B-B14F-4D97-AF65-F5344CB8AC3E}">
        <p14:creationId xmlns:p14="http://schemas.microsoft.com/office/powerpoint/2010/main" val="2110942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システムには、データベース、ユーザーインターフェース、分析ツールなどの主要なコンポーネントがあります。それぞれの役割を理解することで、全体の機能を把握できます。</a:t>
            </a:r>
          </a:p>
        </p:txBody>
      </p:sp>
      <p:sp>
        <p:nvSpPr>
          <p:cNvPr id="4" name="Slide Number Placeholder 3"/>
          <p:cNvSpPr>
            <a:spLocks noGrp="1"/>
          </p:cNvSpPr>
          <p:nvPr>
            <p:ph type="sldNum" sz="quarter" idx="5"/>
          </p:nvPr>
        </p:nvSpPr>
        <p:spPr/>
        <p:txBody>
          <a:bodyPr/>
          <a:lstStyle/>
          <a:p>
            <a:fld id="{F621DFF7-700B-498A-9C5C-A163FCD5EBA1}" type="slidenum">
              <a:t>17</a:t>
            </a:fld>
            <a:endParaRPr lang="en-US"/>
          </a:p>
        </p:txBody>
      </p:sp>
    </p:spTree>
    <p:extLst>
      <p:ext uri="{BB962C8B-B14F-4D97-AF65-F5344CB8AC3E}">
        <p14:creationId xmlns:p14="http://schemas.microsoft.com/office/powerpoint/2010/main" val="3410275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データフロー図を用いることで、データがシステム内でどのように流れるかを視覚的に表現します。この図は、システム全体の理解を深めるのに役立ちます。</a:t>
            </a:r>
          </a:p>
        </p:txBody>
      </p:sp>
      <p:sp>
        <p:nvSpPr>
          <p:cNvPr id="4" name="Slide Number Placeholder 3"/>
          <p:cNvSpPr>
            <a:spLocks noGrp="1"/>
          </p:cNvSpPr>
          <p:nvPr>
            <p:ph type="sldNum" sz="quarter" idx="5"/>
          </p:nvPr>
        </p:nvSpPr>
        <p:spPr/>
        <p:txBody>
          <a:bodyPr/>
          <a:lstStyle/>
          <a:p>
            <a:fld id="{F621DFF7-700B-498A-9C5C-A163FCD5EBA1}" type="slidenum">
              <a:t>18</a:t>
            </a:fld>
            <a:endParaRPr lang="en-US"/>
          </a:p>
        </p:txBody>
      </p:sp>
    </p:spTree>
    <p:extLst>
      <p:ext uri="{BB962C8B-B14F-4D97-AF65-F5344CB8AC3E}">
        <p14:creationId xmlns:p14="http://schemas.microsoft.com/office/powerpoint/2010/main" val="2442092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プロジェクトの成功には、導入と運用計画が不可欠です。スムーズな導入と持続的な運用のための計画を策定することが重要です。</a:t>
            </a:r>
          </a:p>
        </p:txBody>
      </p:sp>
      <p:sp>
        <p:nvSpPr>
          <p:cNvPr id="4" name="Slide Number Placeholder 3"/>
          <p:cNvSpPr>
            <a:spLocks noGrp="1"/>
          </p:cNvSpPr>
          <p:nvPr>
            <p:ph type="sldNum" sz="quarter" idx="5"/>
          </p:nvPr>
        </p:nvSpPr>
        <p:spPr/>
        <p:txBody>
          <a:bodyPr/>
          <a:lstStyle/>
          <a:p>
            <a:fld id="{F621DFF7-700B-498A-9C5C-A163FCD5EBA1}" type="slidenum">
              <a:t>19</a:t>
            </a:fld>
            <a:endParaRPr lang="en-US"/>
          </a:p>
        </p:txBody>
      </p:sp>
    </p:spTree>
    <p:extLst>
      <p:ext uri="{BB962C8B-B14F-4D97-AF65-F5344CB8AC3E}">
        <p14:creationId xmlns:p14="http://schemas.microsoft.com/office/powerpoint/2010/main" val="349692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最初に、プロジェクトの背景と目的を説明し、続いてビジネスと技術の課題について議論します。その後、システムの概要設計を紹介し、最後に導入と運用計画について説明します。</a:t>
            </a:r>
          </a:p>
        </p:txBody>
      </p:sp>
      <p:sp>
        <p:nvSpPr>
          <p:cNvPr id="4" name="Slide Number Placeholder 3"/>
          <p:cNvSpPr>
            <a:spLocks noGrp="1"/>
          </p:cNvSpPr>
          <p:nvPr>
            <p:ph type="sldNum" sz="quarter" idx="5"/>
          </p:nvPr>
        </p:nvSpPr>
        <p:spPr/>
        <p:txBody>
          <a:bodyPr/>
          <a:lstStyle/>
          <a:p>
            <a:fld id="{F621DFF7-700B-498A-9C5C-A163FCD5EBA1}" type="slidenum">
              <a:t>2</a:t>
            </a:fld>
            <a:endParaRPr lang="en-US"/>
          </a:p>
        </p:txBody>
      </p:sp>
    </p:spTree>
    <p:extLst>
      <p:ext uri="{BB962C8B-B14F-4D97-AF65-F5344CB8AC3E}">
        <p14:creationId xmlns:p14="http://schemas.microsoft.com/office/powerpoint/2010/main" val="769178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導入スケジュールは、各段階での活動やマイルストーンを明確にします。計画を立てることで、プロジェクトの進捗を管理しやすくなります。</a:t>
            </a:r>
          </a:p>
        </p:txBody>
      </p:sp>
      <p:sp>
        <p:nvSpPr>
          <p:cNvPr id="4" name="Slide Number Placeholder 3"/>
          <p:cNvSpPr>
            <a:spLocks noGrp="1"/>
          </p:cNvSpPr>
          <p:nvPr>
            <p:ph type="sldNum" sz="quarter" idx="5"/>
          </p:nvPr>
        </p:nvSpPr>
        <p:spPr/>
        <p:txBody>
          <a:bodyPr/>
          <a:lstStyle/>
          <a:p>
            <a:fld id="{F621DFF7-700B-498A-9C5C-A163FCD5EBA1}" type="slidenum">
              <a:t>20</a:t>
            </a:fld>
            <a:endParaRPr lang="en-US"/>
          </a:p>
        </p:txBody>
      </p:sp>
    </p:spTree>
    <p:extLst>
      <p:ext uri="{BB962C8B-B14F-4D97-AF65-F5344CB8AC3E}">
        <p14:creationId xmlns:p14="http://schemas.microsoft.com/office/powerpoint/2010/main" val="89987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新しいシステムを効果的に運用するためには、トレーニングとサポート体制が重要です。スタッフが新しいシステムを理解し、活用できるようにするための計画が必要です。</a:t>
            </a:r>
          </a:p>
        </p:txBody>
      </p:sp>
      <p:sp>
        <p:nvSpPr>
          <p:cNvPr id="4" name="Slide Number Placeholder 3"/>
          <p:cNvSpPr>
            <a:spLocks noGrp="1"/>
          </p:cNvSpPr>
          <p:nvPr>
            <p:ph type="sldNum" sz="quarter" idx="5"/>
          </p:nvPr>
        </p:nvSpPr>
        <p:spPr/>
        <p:txBody>
          <a:bodyPr/>
          <a:lstStyle/>
          <a:p>
            <a:fld id="{F621DFF7-700B-498A-9C5C-A163FCD5EBA1}" type="slidenum">
              <a:t>21</a:t>
            </a:fld>
            <a:endParaRPr lang="en-US"/>
          </a:p>
        </p:txBody>
      </p:sp>
    </p:spTree>
    <p:extLst>
      <p:ext uri="{BB962C8B-B14F-4D97-AF65-F5344CB8AC3E}">
        <p14:creationId xmlns:p14="http://schemas.microsoft.com/office/powerpoint/2010/main" val="3773680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運用後には、システムの評価と改善が不可欠です。実施した施策の効果を測定し、必要に応じて調整を行うことで、持続可能な物流管理を実現します。</a:t>
            </a:r>
          </a:p>
        </p:txBody>
      </p:sp>
      <p:sp>
        <p:nvSpPr>
          <p:cNvPr id="4" name="Slide Number Placeholder 3"/>
          <p:cNvSpPr>
            <a:spLocks noGrp="1"/>
          </p:cNvSpPr>
          <p:nvPr>
            <p:ph type="sldNum" sz="quarter" idx="5"/>
          </p:nvPr>
        </p:nvSpPr>
        <p:spPr/>
        <p:txBody>
          <a:bodyPr/>
          <a:lstStyle/>
          <a:p>
            <a:fld id="{F621DFF7-700B-498A-9C5C-A163FCD5EBA1}" type="slidenum">
              <a:t>22</a:t>
            </a:fld>
            <a:endParaRPr lang="en-US"/>
          </a:p>
        </p:txBody>
      </p:sp>
    </p:spTree>
    <p:extLst>
      <p:ext uri="{BB962C8B-B14F-4D97-AF65-F5344CB8AC3E}">
        <p14:creationId xmlns:p14="http://schemas.microsoft.com/office/powerpoint/2010/main" val="2486995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空コンテナ返却の最適化プロジェクトは、効率的な物流管理とコスト削減、顧客満足度向上を実現するための重要なステップです。適切な技術と計画に基づいて、持続可能な成功を図ります。</a:t>
            </a:r>
          </a:p>
        </p:txBody>
      </p:sp>
      <p:sp>
        <p:nvSpPr>
          <p:cNvPr id="4" name="Slide Number Placeholder 3"/>
          <p:cNvSpPr>
            <a:spLocks noGrp="1"/>
          </p:cNvSpPr>
          <p:nvPr>
            <p:ph type="sldNum" sz="quarter" idx="5"/>
          </p:nvPr>
        </p:nvSpPr>
        <p:spPr/>
        <p:txBody>
          <a:bodyPr/>
          <a:lstStyle/>
          <a:p>
            <a:fld id="{F621DFF7-700B-498A-9C5C-A163FCD5EBA1}" type="slidenum">
              <a:t>23</a:t>
            </a:fld>
            <a:endParaRPr lang="en-US"/>
          </a:p>
        </p:txBody>
      </p:sp>
    </p:spTree>
    <p:extLst>
      <p:ext uri="{BB962C8B-B14F-4D97-AF65-F5344CB8AC3E}">
        <p14:creationId xmlns:p14="http://schemas.microsoft.com/office/powerpoint/2010/main" val="102518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本プロジェクトは、空コンテナの返却プロセスにおける現状の課題を解決するために立ち上げられました。効率的な運用を目指し、具体的な目標と期待される成果を明確にします。</a:t>
            </a:r>
          </a:p>
        </p:txBody>
      </p:sp>
      <p:sp>
        <p:nvSpPr>
          <p:cNvPr id="4" name="Slide Number Placeholder 3"/>
          <p:cNvSpPr>
            <a:spLocks noGrp="1"/>
          </p:cNvSpPr>
          <p:nvPr>
            <p:ph type="sldNum" sz="quarter" idx="5"/>
          </p:nvPr>
        </p:nvSpPr>
        <p:spPr/>
        <p:txBody>
          <a:bodyPr/>
          <a:lstStyle/>
          <a:p>
            <a:fld id="{F621DFF7-700B-498A-9C5C-A163FCD5EBA1}" type="slidenum">
              <a:t>3</a:t>
            </a:fld>
            <a:endParaRPr lang="en-US"/>
          </a:p>
        </p:txBody>
      </p:sp>
    </p:spTree>
    <p:extLst>
      <p:ext uri="{BB962C8B-B14F-4D97-AF65-F5344CB8AC3E}">
        <p14:creationId xmlns:p14="http://schemas.microsoft.com/office/powerpoint/2010/main" val="408011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現在、空コンテナの返却は多くの課題に直面しています。返却時の混雑や不効率な手続きが、コストと時間の無駄を引き起こしています。これらの問題を特定し、解決策を見つける必要があります。</a:t>
            </a:r>
          </a:p>
        </p:txBody>
      </p:sp>
      <p:sp>
        <p:nvSpPr>
          <p:cNvPr id="4" name="Slide Number Placeholder 3"/>
          <p:cNvSpPr>
            <a:spLocks noGrp="1"/>
          </p:cNvSpPr>
          <p:nvPr>
            <p:ph type="sldNum" sz="quarter" idx="5"/>
          </p:nvPr>
        </p:nvSpPr>
        <p:spPr/>
        <p:txBody>
          <a:bodyPr/>
          <a:lstStyle/>
          <a:p>
            <a:fld id="{F621DFF7-700B-498A-9C5C-A163FCD5EBA1}" type="slidenum">
              <a:t>4</a:t>
            </a:fld>
            <a:endParaRPr lang="en-US"/>
          </a:p>
        </p:txBody>
      </p:sp>
    </p:spTree>
    <p:extLst>
      <p:ext uri="{BB962C8B-B14F-4D97-AF65-F5344CB8AC3E}">
        <p14:creationId xmlns:p14="http://schemas.microsoft.com/office/powerpoint/2010/main" val="282566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このプロジェクトの主な目標は、空コンテナの返却プロセスを最適化し、時間とコストの削減を実現することです。また、効率的な物流管理の確立を目指しています。</a:t>
            </a:r>
          </a:p>
        </p:txBody>
      </p:sp>
      <p:sp>
        <p:nvSpPr>
          <p:cNvPr id="4" name="Slide Number Placeholder 3"/>
          <p:cNvSpPr>
            <a:spLocks noGrp="1"/>
          </p:cNvSpPr>
          <p:nvPr>
            <p:ph type="sldNum" sz="quarter" idx="5"/>
          </p:nvPr>
        </p:nvSpPr>
        <p:spPr/>
        <p:txBody>
          <a:bodyPr/>
          <a:lstStyle/>
          <a:p>
            <a:fld id="{F621DFF7-700B-498A-9C5C-A163FCD5EBA1}" type="slidenum">
              <a:t>5</a:t>
            </a:fld>
            <a:endParaRPr lang="en-US"/>
          </a:p>
        </p:txBody>
      </p:sp>
    </p:spTree>
    <p:extLst>
      <p:ext uri="{BB962C8B-B14F-4D97-AF65-F5344CB8AC3E}">
        <p14:creationId xmlns:p14="http://schemas.microsoft.com/office/powerpoint/2010/main" val="3139001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プロジェクトの成果として、返却プロセスの迅速化、コスト削減、顧客満足度の向上が挙げられます。これにより、企業全体の業務効率も改善されることが期待されます。</a:t>
            </a:r>
          </a:p>
        </p:txBody>
      </p:sp>
      <p:sp>
        <p:nvSpPr>
          <p:cNvPr id="4" name="Slide Number Placeholder 3"/>
          <p:cNvSpPr>
            <a:spLocks noGrp="1"/>
          </p:cNvSpPr>
          <p:nvPr>
            <p:ph type="sldNum" sz="quarter" idx="5"/>
          </p:nvPr>
        </p:nvSpPr>
        <p:spPr/>
        <p:txBody>
          <a:bodyPr/>
          <a:lstStyle/>
          <a:p>
            <a:fld id="{F621DFF7-700B-498A-9C5C-A163FCD5EBA1}" type="slidenum">
              <a:t>6</a:t>
            </a:fld>
            <a:endParaRPr lang="en-US"/>
          </a:p>
        </p:txBody>
      </p:sp>
    </p:spTree>
    <p:extLst>
      <p:ext uri="{BB962C8B-B14F-4D97-AF65-F5344CB8AC3E}">
        <p14:creationId xmlns:p14="http://schemas.microsoft.com/office/powerpoint/2010/main" val="236205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空コンテナ返却の最適化には、いくつかのビジネス上の課題が存在します。これらの課題を明確にし、解決策を考えることがプロジェクト成功の鍵となります。</a:t>
            </a:r>
          </a:p>
        </p:txBody>
      </p:sp>
      <p:sp>
        <p:nvSpPr>
          <p:cNvPr id="4" name="Slide Number Placeholder 3"/>
          <p:cNvSpPr>
            <a:spLocks noGrp="1"/>
          </p:cNvSpPr>
          <p:nvPr>
            <p:ph type="sldNum" sz="quarter" idx="5"/>
          </p:nvPr>
        </p:nvSpPr>
        <p:spPr/>
        <p:txBody>
          <a:bodyPr/>
          <a:lstStyle/>
          <a:p>
            <a:fld id="{F621DFF7-700B-498A-9C5C-A163FCD5EBA1}" type="slidenum">
              <a:t>7</a:t>
            </a:fld>
            <a:endParaRPr lang="en-US"/>
          </a:p>
        </p:txBody>
      </p:sp>
    </p:spTree>
    <p:extLst>
      <p:ext uri="{BB962C8B-B14F-4D97-AF65-F5344CB8AC3E}">
        <p14:creationId xmlns:p14="http://schemas.microsoft.com/office/powerpoint/2010/main" val="638531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物流業界では、コスト削減が常に重要な課題となっています。空コンテナの返却プロセスを見直すことで、運営コストを大幅に削減できる可能性があります。</a:t>
            </a:r>
          </a:p>
        </p:txBody>
      </p:sp>
      <p:sp>
        <p:nvSpPr>
          <p:cNvPr id="4" name="Slide Number Placeholder 3"/>
          <p:cNvSpPr>
            <a:spLocks noGrp="1"/>
          </p:cNvSpPr>
          <p:nvPr>
            <p:ph type="sldNum" sz="quarter" idx="5"/>
          </p:nvPr>
        </p:nvSpPr>
        <p:spPr/>
        <p:txBody>
          <a:bodyPr/>
          <a:lstStyle/>
          <a:p>
            <a:fld id="{F621DFF7-700B-498A-9C5C-A163FCD5EBA1}" type="slidenum">
              <a:t>8</a:t>
            </a:fld>
            <a:endParaRPr lang="en-US"/>
          </a:p>
        </p:txBody>
      </p:sp>
    </p:spTree>
    <p:extLst>
      <p:ext uri="{BB962C8B-B14F-4D97-AF65-F5344CB8AC3E}">
        <p14:creationId xmlns:p14="http://schemas.microsoft.com/office/powerpoint/2010/main" val="345876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効率的な物流管理は、企業の競争力を高めるために不可欠です。空コンテナの流れを最適化することにより、全体の物流効率が向上します。</a:t>
            </a:r>
          </a:p>
        </p:txBody>
      </p:sp>
      <p:sp>
        <p:nvSpPr>
          <p:cNvPr id="4" name="Slide Number Placeholder 3"/>
          <p:cNvSpPr>
            <a:spLocks noGrp="1"/>
          </p:cNvSpPr>
          <p:nvPr>
            <p:ph type="sldNum" sz="quarter" idx="5"/>
          </p:nvPr>
        </p:nvSpPr>
        <p:spPr/>
        <p:txBody>
          <a:bodyPr/>
          <a:lstStyle/>
          <a:p>
            <a:fld id="{F621DFF7-700B-498A-9C5C-A163FCD5EBA1}" type="slidenum">
              <a:t>9</a:t>
            </a:fld>
            <a:endParaRPr lang="en-US"/>
          </a:p>
        </p:txBody>
      </p:sp>
    </p:spTree>
    <p:extLst>
      <p:ext uri="{BB962C8B-B14F-4D97-AF65-F5344CB8AC3E}">
        <p14:creationId xmlns:p14="http://schemas.microsoft.com/office/powerpoint/2010/main" val="204964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4/17/2025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4583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4/17/2025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0711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4/17/2025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12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4/17/2025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3462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4/17/2025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7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4/17/2025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6258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4/17/2025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72858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4/17/2025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8303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4/17/2025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8363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4/17/2025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68543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4/17/2025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53267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4/17/2025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578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Picture 3" descr="茶色のコンテナの背景">
            <a:extLst>
              <a:ext uri="{FF2B5EF4-FFF2-40B4-BE49-F238E27FC236}">
                <a16:creationId xmlns:a16="http://schemas.microsoft.com/office/drawing/2014/main" id="{2F3FB1EB-970E-4A7A-8F50-095BD8626CBF}"/>
              </a:ext>
            </a:extLst>
          </p:cNvPr>
          <p:cNvPicPr>
            <a:picLocks noChangeAspect="1"/>
          </p:cNvPicPr>
          <p:nvPr/>
        </p:nvPicPr>
        <p:blipFill>
          <a:blip r:embed="rId3"/>
          <a:srcRect t="9563" b="6167"/>
          <a:stretch/>
        </p:blipFill>
        <p:spPr>
          <a:xfrm>
            <a:off x="1" y="1"/>
            <a:ext cx="12191999" cy="6857999"/>
          </a:xfrm>
          <a:prstGeom prst="rect">
            <a:avLst/>
          </a:prstGeom>
        </p:spPr>
      </p:pic>
      <p:sp>
        <p:nvSpPr>
          <p:cNvPr id="11" name="Rectangle 10">
            <a:extLst>
              <a:ext uri="{FF2B5EF4-FFF2-40B4-BE49-F238E27FC236}">
                <a16:creationId xmlns:a16="http://schemas.microsoft.com/office/drawing/2014/main" id="{72E284DE-AB43-1296-3166-892F44A3A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42DAABB9-02BC-50AE-4FAD-B6482CEC8128}"/>
              </a:ext>
            </a:extLst>
          </p:cNvPr>
          <p:cNvSpPr>
            <a:spLocks noGrp="1"/>
          </p:cNvSpPr>
          <p:nvPr>
            <p:ph type="ctrTitle"/>
          </p:nvPr>
        </p:nvSpPr>
        <p:spPr>
          <a:xfrm>
            <a:off x="457195" y="701964"/>
            <a:ext cx="5370950" cy="3640303"/>
          </a:xfrm>
        </p:spPr>
        <p:txBody>
          <a:bodyPr anchor="t">
            <a:normAutofit/>
          </a:bodyPr>
          <a:lstStyle/>
          <a:p>
            <a:pPr>
              <a:lnSpc>
                <a:spcPct val="90000"/>
              </a:lnSpc>
            </a:pPr>
            <a:r>
              <a:rPr lang="en-US" sz="6000">
                <a:solidFill>
                  <a:srgbClr val="FFFFFF"/>
                </a:solidFill>
              </a:rPr>
              <a:t>空コンテナ返却最適化プロジェクトの概要設計</a:t>
            </a:r>
          </a:p>
        </p:txBody>
      </p:sp>
      <p:sp>
        <p:nvSpPr>
          <p:cNvPr id="3" name="Subtitle 2">
            <a:extLst>
              <a:ext uri="{FF2B5EF4-FFF2-40B4-BE49-F238E27FC236}">
                <a16:creationId xmlns:a16="http://schemas.microsoft.com/office/drawing/2014/main" id="{66FA59E6-82D2-A895-EF00-AE0C4AF24927}"/>
              </a:ext>
            </a:extLst>
          </p:cNvPr>
          <p:cNvSpPr>
            <a:spLocks noGrp="1"/>
          </p:cNvSpPr>
          <p:nvPr>
            <p:ph type="subTitle" idx="1"/>
          </p:nvPr>
        </p:nvSpPr>
        <p:spPr>
          <a:xfrm>
            <a:off x="468090" y="5253050"/>
            <a:ext cx="3888419" cy="969264"/>
          </a:xfrm>
        </p:spPr>
        <p:txBody>
          <a:bodyPr anchor="t">
            <a:normAutofit/>
          </a:bodyPr>
          <a:lstStyle/>
          <a:p>
            <a:r>
              <a:rPr lang="en-US" sz="2000">
                <a:solidFill>
                  <a:srgbClr val="FFFFFF"/>
                </a:solidFill>
              </a:rPr>
              <a:t>効率的な物流管理とコスト削減を目指して</a:t>
            </a:r>
          </a:p>
        </p:txBody>
      </p:sp>
      <p:cxnSp>
        <p:nvCxnSpPr>
          <p:cNvPr id="13" name="Straight Connector 1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3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9208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F2DDF-19AA-77F3-5766-2FB71DEE9935}"/>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顧客満足度の向上</a:t>
            </a:r>
          </a:p>
        </p:txBody>
      </p:sp>
      <p:pic>
        <p:nvPicPr>
          <p:cNvPr id="5" name="Content Placeholder 4" descr="3Dイエロースタンド、製品スタンド、空白のシーン">
            <a:extLst>
              <a:ext uri="{FF2B5EF4-FFF2-40B4-BE49-F238E27FC236}">
                <a16:creationId xmlns:a16="http://schemas.microsoft.com/office/drawing/2014/main" id="{A3E95839-DB2E-41E7-AEAA-BB2D07B5546C}"/>
              </a:ext>
            </a:extLst>
          </p:cNvPr>
          <p:cNvPicPr>
            <a:picLocks noGrp="1" noChangeAspect="1"/>
          </p:cNvPicPr>
          <p:nvPr>
            <p:ph sz="half" idx="1"/>
          </p:nvPr>
        </p:nvPicPr>
        <p:blipFill>
          <a:blip r:embed="rId3"/>
          <a:srcRect l="22034" r="22900"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4A2E520-99BE-D24E-D025-8E722B8A257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ja-JP" altLang="en-US" sz="1400" b="1"/>
              <a:t>顧客満足度の重要性</a:t>
            </a:r>
          </a:p>
          <a:p>
            <a:pPr marL="0" lvl="1" indent="0">
              <a:buNone/>
            </a:pPr>
            <a:r>
              <a:rPr lang="ja-JP" altLang="en-US" sz="1400"/>
              <a:t>顧客満足度はビジネスの成功に不可欠で、リピート率やブランドの評判に影響します。</a:t>
            </a:r>
          </a:p>
          <a:p>
            <a:pPr marL="0" indent="0">
              <a:spcBef>
                <a:spcPts val="2500"/>
              </a:spcBef>
              <a:buNone/>
            </a:pPr>
            <a:r>
              <a:rPr lang="ja-JP" altLang="en-US" sz="1400" b="1"/>
              <a:t>スムーズなプロセス</a:t>
            </a:r>
          </a:p>
          <a:p>
            <a:pPr marL="0" lvl="1" indent="0">
              <a:buNone/>
            </a:pPr>
            <a:r>
              <a:rPr lang="ja-JP" altLang="en-US" sz="1400"/>
              <a:t>スムーズな空コンテナ返却プロセスは、顧客の信頼を高めるために極めて重要です。</a:t>
            </a:r>
          </a:p>
          <a:p>
            <a:pPr marL="0" indent="0">
              <a:spcBef>
                <a:spcPts val="2500"/>
              </a:spcBef>
              <a:buNone/>
            </a:pPr>
            <a:r>
              <a:rPr lang="ja-JP" altLang="en-US" sz="1400" b="1"/>
              <a:t>信頼構築</a:t>
            </a:r>
          </a:p>
          <a:p>
            <a:pPr marL="0" lvl="1" indent="0">
              <a:buNone/>
            </a:pPr>
            <a:r>
              <a:rPr lang="ja-JP" altLang="en-US" sz="1400"/>
              <a:t>顧客の信頼を築くためには、迅速で透明なサービスが求められます。</a:t>
            </a:r>
            <a:endParaRPr lang="en-US" sz="1400"/>
          </a:p>
        </p:txBody>
      </p:sp>
    </p:spTree>
    <p:extLst>
      <p:ext uri="{BB962C8B-B14F-4D97-AF65-F5344CB8AC3E}">
        <p14:creationId xmlns:p14="http://schemas.microsoft.com/office/powerpoint/2010/main" val="3982862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F3C4C2A1-33A3-B647-AE6C-62E56EE90F8E}"/>
              </a:ext>
            </a:extLst>
          </p:cNvPr>
          <p:cNvSpPr>
            <a:spLocks noGrp="1"/>
          </p:cNvSpPr>
          <p:nvPr>
            <p:ph type="ctrTitle"/>
          </p:nvPr>
        </p:nvSpPr>
        <p:spPr>
          <a:xfrm>
            <a:off x="559219" y="1115844"/>
            <a:ext cx="7680960" cy="4631911"/>
          </a:xfrm>
        </p:spPr>
        <p:txBody>
          <a:bodyPr anchor="b">
            <a:normAutofit/>
          </a:bodyPr>
          <a:lstStyle/>
          <a:p>
            <a:r>
              <a:rPr lang="en-US" sz="6500"/>
              <a:t>技術の課題</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82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44E695-DD46-6AA3-5C7D-2B7252D917CA}"/>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a:t>データ収集と分析の方法</a:t>
            </a:r>
          </a:p>
        </p:txBody>
      </p:sp>
      <p:sp>
        <p:nvSpPr>
          <p:cNvPr id="4" name="Content Placeholder 3">
            <a:extLst>
              <a:ext uri="{FF2B5EF4-FFF2-40B4-BE49-F238E27FC236}">
                <a16:creationId xmlns:a16="http://schemas.microsoft.com/office/drawing/2014/main" id="{E0CBDA97-5B39-5027-BCFB-29AF57F6457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ja-JP" altLang="en-US" sz="1400" b="1"/>
              <a:t>データ収集の重要性</a:t>
            </a:r>
          </a:p>
          <a:p>
            <a:pPr marL="0" lvl="1" indent="0">
              <a:buNone/>
            </a:pPr>
            <a:r>
              <a:rPr lang="ja-JP" altLang="en-US" sz="1400"/>
              <a:t>効果的なデータ収集は、プロジェクトの現状を理解するために不可欠です。正確なデータに基づいて意思決定が行えます。</a:t>
            </a:r>
          </a:p>
          <a:p>
            <a:pPr marL="0" indent="0">
              <a:spcBef>
                <a:spcPts val="2500"/>
              </a:spcBef>
              <a:buNone/>
            </a:pPr>
            <a:r>
              <a:rPr lang="ja-JP" altLang="en-US" sz="1400" b="1"/>
              <a:t>プロセスのボトルネック特定</a:t>
            </a:r>
          </a:p>
          <a:p>
            <a:pPr marL="0" lvl="1" indent="0">
              <a:buNone/>
            </a:pPr>
            <a:r>
              <a:rPr lang="ja-JP" altLang="en-US" sz="1400"/>
              <a:t>データ分析によってプロセスのボトルネックを特定し、効率を改善する手法を見出します。</a:t>
            </a:r>
          </a:p>
          <a:p>
            <a:pPr marL="0" indent="0">
              <a:spcBef>
                <a:spcPts val="2500"/>
              </a:spcBef>
              <a:buNone/>
            </a:pPr>
            <a:r>
              <a:rPr lang="ja-JP" altLang="en-US" sz="1400" b="1"/>
              <a:t>改善策の実施</a:t>
            </a:r>
          </a:p>
          <a:p>
            <a:pPr marL="0" lvl="1" indent="0">
              <a:buNone/>
            </a:pPr>
            <a:r>
              <a:rPr lang="ja-JP" altLang="en-US" sz="1400"/>
              <a:t>収集したデータをもとに、具体的な改善策を講じてプロジェクトの効果を向上させることができます。</a:t>
            </a:r>
            <a:endParaRPr lang="en-US" sz="1400"/>
          </a:p>
        </p:txBody>
      </p:sp>
      <p:pic>
        <p:nvPicPr>
          <p:cNvPr id="5" name="Content Placeholder 4" descr="3Dイラストレーション">
            <a:extLst>
              <a:ext uri="{FF2B5EF4-FFF2-40B4-BE49-F238E27FC236}">
                <a16:creationId xmlns:a16="http://schemas.microsoft.com/office/drawing/2014/main" id="{68EF4708-24E4-40E0-A37D-691DC1474ECB}"/>
              </a:ext>
            </a:extLst>
          </p:cNvPr>
          <p:cNvPicPr>
            <a:picLocks noGrp="1" noChangeAspect="1"/>
          </p:cNvPicPr>
          <p:nvPr>
            <p:ph sz="half" idx="1"/>
          </p:nvPr>
        </p:nvPicPr>
        <p:blipFill>
          <a:blip r:embed="rId3"/>
          <a:srcRect l="1690" r="15905" b="2"/>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826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1F388-FB38-69A3-2E9E-9A3D76C1CF29}"/>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システム統合の課題</a:t>
            </a:r>
          </a:p>
        </p:txBody>
      </p:sp>
      <p:pic>
        <p:nvPicPr>
          <p:cNvPr id="5" name="Content Placeholder 4" descr="線でつながったリング形状の 3D パターン">
            <a:extLst>
              <a:ext uri="{FF2B5EF4-FFF2-40B4-BE49-F238E27FC236}">
                <a16:creationId xmlns:a16="http://schemas.microsoft.com/office/drawing/2014/main" id="{FF5C6F81-8A59-46A6-ADE2-C27402D1C006}"/>
              </a:ext>
            </a:extLst>
          </p:cNvPr>
          <p:cNvPicPr>
            <a:picLocks noGrp="1" noChangeAspect="1"/>
          </p:cNvPicPr>
          <p:nvPr>
            <p:ph sz="half" idx="1"/>
          </p:nvPr>
        </p:nvPicPr>
        <p:blipFill>
          <a:blip r:embed="rId3"/>
          <a:srcRect l="9453" r="44142"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32C0E0E-665B-172C-EAFE-F8B9B3B2B81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ja-JP" altLang="en-US" sz="1400" b="1"/>
              <a:t>統合の重要性</a:t>
            </a:r>
          </a:p>
          <a:p>
            <a:pPr marL="0" lvl="1" indent="0">
              <a:buNone/>
            </a:pPr>
            <a:r>
              <a:rPr lang="ja-JP" altLang="en-US" sz="1400"/>
              <a:t>既存のシステムと新しいシステムを統合することは、効率的な運用に不可欠です。</a:t>
            </a:r>
          </a:p>
          <a:p>
            <a:pPr marL="0" indent="0">
              <a:spcBef>
                <a:spcPts val="2500"/>
              </a:spcBef>
              <a:buNone/>
            </a:pPr>
            <a:r>
              <a:rPr lang="ja-JP" altLang="en-US" sz="1400" b="1"/>
              <a:t>データ連携の計画</a:t>
            </a:r>
          </a:p>
          <a:p>
            <a:pPr marL="0" lvl="1" indent="0">
              <a:buNone/>
            </a:pPr>
            <a:r>
              <a:rPr lang="ja-JP" altLang="en-US" sz="1400"/>
              <a:t>異なるシステム間のデータ連携を円滑に行うためには、詳細な計画が必要です。</a:t>
            </a:r>
          </a:p>
          <a:p>
            <a:pPr marL="0" indent="0">
              <a:spcBef>
                <a:spcPts val="2500"/>
              </a:spcBef>
              <a:buNone/>
            </a:pPr>
            <a:r>
              <a:rPr lang="ja-JP" altLang="en-US" sz="1400" b="1"/>
              <a:t>課題の特定</a:t>
            </a:r>
          </a:p>
          <a:p>
            <a:pPr marL="0" lvl="1" indent="0">
              <a:buNone/>
            </a:pPr>
            <a:r>
              <a:rPr lang="ja-JP" altLang="en-US" sz="1400"/>
              <a:t>システム統合における主要な課題を特定することが成功の鍵となります。</a:t>
            </a:r>
            <a:endParaRPr lang="en-US" sz="1400"/>
          </a:p>
        </p:txBody>
      </p:sp>
    </p:spTree>
    <p:extLst>
      <p:ext uri="{BB962C8B-B14F-4D97-AF65-F5344CB8AC3E}">
        <p14:creationId xmlns:p14="http://schemas.microsoft.com/office/powerpoint/2010/main" val="1653643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710F6B-4A9B-0D18-FD5C-271E22973265}"/>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700"/>
              <a:t>リアルタイム追跡技術の導入</a:t>
            </a:r>
          </a:p>
        </p:txBody>
      </p:sp>
      <p:pic>
        <p:nvPicPr>
          <p:cNvPr id="5" name="Content Placeholder 4" descr="貨物輸送、全地球測位システム、無線技術、配送、トラック">
            <a:extLst>
              <a:ext uri="{FF2B5EF4-FFF2-40B4-BE49-F238E27FC236}">
                <a16:creationId xmlns:a16="http://schemas.microsoft.com/office/drawing/2014/main" id="{18D2E8CE-63FE-49A0-81EA-8D73502F9AC9}"/>
              </a:ext>
            </a:extLst>
          </p:cNvPr>
          <p:cNvPicPr>
            <a:picLocks noGrp="1" noChangeAspect="1"/>
          </p:cNvPicPr>
          <p:nvPr>
            <p:ph sz="half" idx="1"/>
          </p:nvPr>
        </p:nvPicPr>
        <p:blipFill>
          <a:blip r:embed="rId3"/>
          <a:srcRect l="22654" r="30940"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109631B-DB09-3B99-CC48-0BE1ED71F49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ja-JP" altLang="en-US" sz="1400" b="1"/>
              <a:t>位置情報の把握</a:t>
            </a:r>
          </a:p>
          <a:p>
            <a:pPr marL="0" lvl="1" indent="0">
              <a:buNone/>
            </a:pPr>
            <a:r>
              <a:rPr lang="ja-JP" altLang="en-US" sz="1400"/>
              <a:t>リアルタイム追跡技術により、空コンテナの正確な位置情報を即座に把握できます。</a:t>
            </a:r>
          </a:p>
          <a:p>
            <a:pPr marL="0" indent="0">
              <a:spcBef>
                <a:spcPts val="2500"/>
              </a:spcBef>
              <a:buNone/>
            </a:pPr>
            <a:r>
              <a:rPr lang="ja-JP" altLang="en-US" sz="1400" b="1"/>
              <a:t>状態監視</a:t>
            </a:r>
          </a:p>
          <a:p>
            <a:pPr marL="0" lvl="1" indent="0">
              <a:buNone/>
            </a:pPr>
            <a:r>
              <a:rPr lang="ja-JP" altLang="en-US" sz="1400"/>
              <a:t>空コンテナの状態をリアルタイムで監視することで、管理業務の効率が向上します。</a:t>
            </a:r>
          </a:p>
          <a:p>
            <a:pPr marL="0" indent="0">
              <a:spcBef>
                <a:spcPts val="2500"/>
              </a:spcBef>
              <a:buNone/>
            </a:pPr>
            <a:r>
              <a:rPr lang="ja-JP" altLang="en-US" sz="1400" b="1"/>
              <a:t>効率的な管理</a:t>
            </a:r>
          </a:p>
          <a:p>
            <a:pPr marL="0" lvl="1" indent="0">
              <a:buNone/>
            </a:pPr>
            <a:r>
              <a:rPr lang="ja-JP" altLang="en-US" sz="1400"/>
              <a:t>リアルタイムのデータに基づいた管理により、資源の最適利用が実現します。</a:t>
            </a:r>
            <a:endParaRPr lang="en-US" sz="1400"/>
          </a:p>
        </p:txBody>
      </p:sp>
    </p:spTree>
    <p:extLst>
      <p:ext uri="{BB962C8B-B14F-4D97-AF65-F5344CB8AC3E}">
        <p14:creationId xmlns:p14="http://schemas.microsoft.com/office/powerpoint/2010/main" val="2887770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0BB2C3CE-16BB-4B33-0AF0-A59A1C95DFAC}"/>
              </a:ext>
            </a:extLst>
          </p:cNvPr>
          <p:cNvSpPr>
            <a:spLocks noGrp="1"/>
          </p:cNvSpPr>
          <p:nvPr>
            <p:ph type="ctrTitle"/>
          </p:nvPr>
        </p:nvSpPr>
        <p:spPr>
          <a:xfrm>
            <a:off x="559219" y="1115844"/>
            <a:ext cx="7680960" cy="4631911"/>
          </a:xfrm>
        </p:spPr>
        <p:txBody>
          <a:bodyPr anchor="b">
            <a:normAutofit/>
          </a:bodyPr>
          <a:lstStyle/>
          <a:p>
            <a:r>
              <a:rPr lang="en-US" sz="6500"/>
              <a:t>システムの概要設計</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780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F993B-4C96-C454-8BFB-2EA6F3E022B0}"/>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システム全体のアーキテクチャ</a:t>
            </a:r>
          </a:p>
        </p:txBody>
      </p:sp>
      <p:pic>
        <p:nvPicPr>
          <p:cNvPr id="5" name="Content Placeholder 4" descr="ファイルとフォルダの通信コンセプト。デジタル画面上のフォルダネットワーク。">
            <a:extLst>
              <a:ext uri="{FF2B5EF4-FFF2-40B4-BE49-F238E27FC236}">
                <a16:creationId xmlns:a16="http://schemas.microsoft.com/office/drawing/2014/main" id="{7F0D8596-569C-44CE-A568-5781E6379F32}"/>
              </a:ext>
            </a:extLst>
          </p:cNvPr>
          <p:cNvPicPr>
            <a:picLocks noGrp="1" noChangeAspect="1"/>
          </p:cNvPicPr>
          <p:nvPr>
            <p:ph sz="half" idx="1"/>
          </p:nvPr>
        </p:nvPicPr>
        <p:blipFill>
          <a:blip r:embed="rId3"/>
          <a:srcRect l="28062" r="25532"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73C6DEA-CE87-4221-BBB4-1655F383EB6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ja-JP" altLang="en-US" sz="1400" b="1"/>
              <a:t>コンポーネントの役割</a:t>
            </a:r>
          </a:p>
          <a:p>
            <a:pPr marL="0" lvl="1" indent="0">
              <a:buNone/>
            </a:pPr>
            <a:r>
              <a:rPr lang="ja-JP" altLang="en-US" sz="1400"/>
              <a:t>各コンポーネントの役割は、システム全体の機能に対する貢献を理解する上で重要です。これは、システム設計の基本です。</a:t>
            </a:r>
          </a:p>
          <a:p>
            <a:pPr marL="0" indent="0">
              <a:spcBef>
                <a:spcPts val="2500"/>
              </a:spcBef>
              <a:buNone/>
            </a:pPr>
            <a:r>
              <a:rPr lang="ja-JP" altLang="en-US" sz="1400" b="1"/>
              <a:t>データフローの理解</a:t>
            </a:r>
          </a:p>
          <a:p>
            <a:pPr marL="0" lvl="1" indent="0">
              <a:buNone/>
            </a:pPr>
            <a:r>
              <a:rPr lang="ja-JP" altLang="en-US" sz="1400"/>
              <a:t>データフローを把握することで、システム内の情報の流れと相互作用を視覚化できます。これにより、効率的な設計が可能になります。</a:t>
            </a:r>
          </a:p>
          <a:p>
            <a:pPr marL="0" indent="0">
              <a:spcBef>
                <a:spcPts val="2500"/>
              </a:spcBef>
              <a:buNone/>
            </a:pPr>
            <a:r>
              <a:rPr lang="ja-JP" altLang="en-US" sz="1400" b="1"/>
              <a:t>システム機能の洞察</a:t>
            </a:r>
          </a:p>
          <a:p>
            <a:pPr marL="0" lvl="1" indent="0">
              <a:buNone/>
            </a:pPr>
            <a:r>
              <a:rPr lang="ja-JP" altLang="en-US" sz="1400"/>
              <a:t>全体のアーキテクチャを理解することで、システムがどのように機能するかの洞察が得られ、問題解決に役立ちます。</a:t>
            </a:r>
            <a:endParaRPr lang="en-US" sz="1400"/>
          </a:p>
        </p:txBody>
      </p:sp>
    </p:spTree>
    <p:extLst>
      <p:ext uri="{BB962C8B-B14F-4D97-AF65-F5344CB8AC3E}">
        <p14:creationId xmlns:p14="http://schemas.microsoft.com/office/powerpoint/2010/main" val="2698783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02ED722E-9393-7325-594D-09EAF68C4012}"/>
              </a:ext>
            </a:extLst>
          </p:cNvPr>
          <p:cNvSpPr>
            <a:spLocks noGrp="1"/>
          </p:cNvSpPr>
          <p:nvPr>
            <p:ph type="title"/>
          </p:nvPr>
        </p:nvSpPr>
        <p:spPr>
          <a:xfrm>
            <a:off x="640080" y="914400"/>
            <a:ext cx="3412998" cy="1839433"/>
          </a:xfrm>
        </p:spPr>
        <p:txBody>
          <a:bodyPr>
            <a:normAutofit/>
          </a:bodyPr>
          <a:lstStyle/>
          <a:p>
            <a:r>
              <a:rPr lang="en-US" sz="3600"/>
              <a:t>主要なコンポーネントとその役割</a:t>
            </a:r>
          </a:p>
        </p:txBody>
      </p:sp>
      <p:graphicFrame>
        <p:nvGraphicFramePr>
          <p:cNvPr id="4" name="Content Placeholder 3">
            <a:extLst>
              <a:ext uri="{FF2B5EF4-FFF2-40B4-BE49-F238E27FC236}">
                <a16:creationId xmlns:a16="http://schemas.microsoft.com/office/drawing/2014/main" id="{2D51F568-5F35-48A8-9EE5-8E663F8D953A}"/>
              </a:ext>
            </a:extLst>
          </p:cNvPr>
          <p:cNvGraphicFramePr>
            <a:graphicFrameLocks noGrp="1"/>
          </p:cNvGraphicFramePr>
          <p:nvPr>
            <p:ph idx="1"/>
            <p:extLst>
              <p:ext uri="{D42A27DB-BD31-4B8C-83A1-F6EECF244321}">
                <p14:modId xmlns:p14="http://schemas.microsoft.com/office/powerpoint/2010/main" val="192412957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69310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564D07-A527-3623-036A-83099A8C584F}"/>
              </a:ext>
            </a:extLst>
          </p:cNvPr>
          <p:cNvSpPr>
            <a:spLocks noGrp="1"/>
          </p:cNvSpPr>
          <p:nvPr>
            <p:ph type="title"/>
          </p:nvPr>
        </p:nvSpPr>
        <p:spPr>
          <a:xfrm>
            <a:off x="7269904" y="914400"/>
            <a:ext cx="4261104" cy="1097280"/>
          </a:xfrm>
        </p:spPr>
        <p:txBody>
          <a:bodyPr vert="horz" lIns="91440" tIns="45720" rIns="91440" bIns="45720" rtlCol="0" anchor="t">
            <a:normAutofit/>
          </a:bodyPr>
          <a:lstStyle/>
          <a:p>
            <a:r>
              <a:rPr lang="en-US" sz="3600"/>
              <a:t>データフロー図</a:t>
            </a:r>
          </a:p>
        </p:txBody>
      </p:sp>
      <p:pic>
        <p:nvPicPr>
          <p:cNvPr id="5" name="Content Placeholder 4" descr="3Dレーザーパターン">
            <a:extLst>
              <a:ext uri="{FF2B5EF4-FFF2-40B4-BE49-F238E27FC236}">
                <a16:creationId xmlns:a16="http://schemas.microsoft.com/office/drawing/2014/main" id="{61BE5E90-731D-491C-9DF0-53E540EBA3FB}"/>
              </a:ext>
            </a:extLst>
          </p:cNvPr>
          <p:cNvPicPr>
            <a:picLocks noGrp="1" noChangeAspect="1"/>
          </p:cNvPicPr>
          <p:nvPr>
            <p:ph sz="half" idx="1"/>
          </p:nvPr>
        </p:nvPicPr>
        <p:blipFill>
          <a:blip r:embed="rId3"/>
          <a:srcRect r="16996"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8A76260-5AE5-9D2C-0589-2511D838BEC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69905" y="2176036"/>
            <a:ext cx="4261104" cy="4121887"/>
          </a:xfrm>
        </p:spPr>
        <p:txBody>
          <a:bodyPr>
            <a:normAutofit/>
          </a:bodyPr>
          <a:lstStyle/>
          <a:p>
            <a:pPr marL="0" indent="0">
              <a:spcBef>
                <a:spcPts val="2500"/>
              </a:spcBef>
              <a:buNone/>
            </a:pPr>
            <a:r>
              <a:rPr lang="ja-JP" altLang="en-US" sz="1400" b="1"/>
              <a:t>データフローの可視化</a:t>
            </a:r>
          </a:p>
          <a:p>
            <a:pPr marL="0" lvl="1" indent="0">
              <a:buNone/>
            </a:pPr>
            <a:r>
              <a:rPr lang="ja-JP" altLang="en-US" sz="1400"/>
              <a:t>データフロー図は、データの流れを視覚的に示し、理解を深める手助けをします。</a:t>
            </a:r>
          </a:p>
          <a:p>
            <a:pPr marL="0" indent="0">
              <a:spcBef>
                <a:spcPts val="2500"/>
              </a:spcBef>
              <a:buNone/>
            </a:pPr>
            <a:r>
              <a:rPr lang="ja-JP" altLang="en-US" sz="1400" b="1"/>
              <a:t>システム全体の理解</a:t>
            </a:r>
          </a:p>
          <a:p>
            <a:pPr marL="0" lvl="1" indent="0">
              <a:buNone/>
            </a:pPr>
            <a:r>
              <a:rPr lang="ja-JP" altLang="en-US" sz="1400"/>
              <a:t>データフロー図は、システム全体の構成や相互作用を把握するために重要です。</a:t>
            </a:r>
            <a:endParaRPr lang="en-US" sz="1400"/>
          </a:p>
        </p:txBody>
      </p:sp>
    </p:spTree>
    <p:extLst>
      <p:ext uri="{BB962C8B-B14F-4D97-AF65-F5344CB8AC3E}">
        <p14:creationId xmlns:p14="http://schemas.microsoft.com/office/powerpoint/2010/main" val="126009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D270F91A-2EF3-1C9D-E292-9CEA9C79E13D}"/>
              </a:ext>
            </a:extLst>
          </p:cNvPr>
          <p:cNvSpPr>
            <a:spLocks noGrp="1"/>
          </p:cNvSpPr>
          <p:nvPr>
            <p:ph type="ctrTitle"/>
          </p:nvPr>
        </p:nvSpPr>
        <p:spPr>
          <a:xfrm>
            <a:off x="559219" y="1115844"/>
            <a:ext cx="7680960" cy="4631911"/>
          </a:xfrm>
        </p:spPr>
        <p:txBody>
          <a:bodyPr anchor="b">
            <a:normAutofit/>
          </a:bodyPr>
          <a:lstStyle/>
          <a:p>
            <a:r>
              <a:rPr lang="en-US" sz="6500"/>
              <a:t>導入と運用計画</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181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7AD6C6-A6AA-EB2C-509B-2134D22259DE}"/>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3600"/>
              <a:t>プレゼンテーションの流れ</a:t>
            </a:r>
          </a:p>
        </p:txBody>
      </p:sp>
      <p:pic>
        <p:nvPicPr>
          <p:cNvPr id="5" name="Content Placeholder 4" descr="セールスレポートを読む若き実業家">
            <a:extLst>
              <a:ext uri="{FF2B5EF4-FFF2-40B4-BE49-F238E27FC236}">
                <a16:creationId xmlns:a16="http://schemas.microsoft.com/office/drawing/2014/main" id="{B7362A35-0F42-459C-AAE1-A1B570B395D6}"/>
              </a:ext>
            </a:extLst>
          </p:cNvPr>
          <p:cNvPicPr>
            <a:picLocks noGrp="1" noChangeAspect="1"/>
          </p:cNvPicPr>
          <p:nvPr>
            <p:ph sz="half" idx="1"/>
          </p:nvPr>
        </p:nvPicPr>
        <p:blipFill>
          <a:blip r:embed="rId3"/>
          <a:srcRect l="13323" r="3673" b="2"/>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F93F793-A12F-0E2F-DAF2-4F6FEBDDDA8F}"/>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7269905" y="2176036"/>
            <a:ext cx="4261104" cy="4121887"/>
          </a:xfrm>
        </p:spPr>
        <p:txBody>
          <a:bodyPr vert="horz" lIns="91440" tIns="45720" rIns="91440" bIns="45720" rtlCol="0">
            <a:normAutofit/>
          </a:bodyPr>
          <a:lstStyle/>
          <a:p>
            <a:r>
              <a:rPr lang="ja-JP" altLang="en-US"/>
              <a:t>プロジェクトの背景と目的</a:t>
            </a:r>
          </a:p>
          <a:p>
            <a:r>
              <a:rPr lang="ja-JP" altLang="en-US"/>
              <a:t>ビジネスの課題</a:t>
            </a:r>
          </a:p>
          <a:p>
            <a:r>
              <a:rPr lang="ja-JP" altLang="en-US"/>
              <a:t>技術の課題</a:t>
            </a:r>
          </a:p>
          <a:p>
            <a:r>
              <a:rPr lang="ja-JP" altLang="en-US"/>
              <a:t>システムの概要設計</a:t>
            </a:r>
          </a:p>
          <a:p>
            <a:r>
              <a:rPr lang="ja-JP" altLang="en-US"/>
              <a:t>導入と運用計画</a:t>
            </a:r>
            <a:endParaRPr lang="en-US"/>
          </a:p>
        </p:txBody>
      </p:sp>
    </p:spTree>
    <p:extLst>
      <p:ext uri="{BB962C8B-B14F-4D97-AF65-F5344CB8AC3E}">
        <p14:creationId xmlns:p14="http://schemas.microsoft.com/office/powerpoint/2010/main" val="491558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E3913-7AB0-316D-9DC1-6C12947034F6}"/>
              </a:ext>
            </a:extLst>
          </p:cNvPr>
          <p:cNvSpPr>
            <a:spLocks noGrp="1"/>
          </p:cNvSpPr>
          <p:nvPr>
            <p:ph type="title"/>
          </p:nvPr>
        </p:nvSpPr>
        <p:spPr>
          <a:xfrm>
            <a:off x="640079" y="914400"/>
            <a:ext cx="4261104" cy="1097280"/>
          </a:xfrm>
        </p:spPr>
        <p:txBody>
          <a:bodyPr vert="horz" lIns="91440" tIns="45720" rIns="91440" bIns="45720" rtlCol="0" anchor="t">
            <a:normAutofit/>
          </a:bodyPr>
          <a:lstStyle/>
          <a:p>
            <a:r>
              <a:rPr lang="en-US" sz="3600"/>
              <a:t>導入スケジュール</a:t>
            </a:r>
          </a:p>
        </p:txBody>
      </p:sp>
      <p:sp>
        <p:nvSpPr>
          <p:cNvPr id="4" name="Content Placeholder 3">
            <a:extLst>
              <a:ext uri="{FF2B5EF4-FFF2-40B4-BE49-F238E27FC236}">
                <a16:creationId xmlns:a16="http://schemas.microsoft.com/office/drawing/2014/main" id="{8BA0DB01-EFAE-C8DD-4862-4E85B04FA10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ja-JP" altLang="en-US" sz="1400" b="1"/>
              <a:t>活動の明確化</a:t>
            </a:r>
          </a:p>
          <a:p>
            <a:pPr marL="0" lvl="1" indent="0">
              <a:buNone/>
            </a:pPr>
            <a:r>
              <a:rPr lang="ja-JP" altLang="en-US" sz="1400"/>
              <a:t>導入スケジュールでは、各段階での具体的な活動やマイルストーンを明確に示します。</a:t>
            </a:r>
          </a:p>
          <a:p>
            <a:pPr marL="0" indent="0">
              <a:spcBef>
                <a:spcPts val="2500"/>
              </a:spcBef>
              <a:buNone/>
            </a:pPr>
            <a:r>
              <a:rPr lang="ja-JP" altLang="en-US" sz="1400" b="1"/>
              <a:t>進捗管理</a:t>
            </a:r>
          </a:p>
          <a:p>
            <a:pPr marL="0" lvl="1" indent="0">
              <a:buNone/>
            </a:pPr>
            <a:r>
              <a:rPr lang="ja-JP" altLang="en-US" sz="1400"/>
              <a:t>計画を立てることで、プロジェクトの進捗を管理しやすくなります。</a:t>
            </a:r>
            <a:endParaRPr lang="en-US" sz="1400"/>
          </a:p>
        </p:txBody>
      </p:sp>
      <p:pic>
        <p:nvPicPr>
          <p:cNvPr id="5" name="Content Placeholder 4" descr="キャリアステータスを測定するビジネスマン。">
            <a:extLst>
              <a:ext uri="{FF2B5EF4-FFF2-40B4-BE49-F238E27FC236}">
                <a16:creationId xmlns:a16="http://schemas.microsoft.com/office/drawing/2014/main" id="{7728BFE7-D215-4635-899E-5731ED13BCE7}"/>
              </a:ext>
            </a:extLst>
          </p:cNvPr>
          <p:cNvPicPr>
            <a:picLocks noGrp="1" noChangeAspect="1"/>
          </p:cNvPicPr>
          <p:nvPr>
            <p:ph sz="half" idx="1"/>
          </p:nvPr>
        </p:nvPicPr>
        <p:blipFill>
          <a:blip r:embed="rId3"/>
          <a:srcRect t="815" r="1" b="44385"/>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447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9E9CF-AB4C-578D-D43B-877331E4BF85}"/>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トレーニングとサポート体制</a:t>
            </a:r>
          </a:p>
        </p:txBody>
      </p:sp>
      <p:sp>
        <p:nvSpPr>
          <p:cNvPr id="4" name="Content Placeholder 3">
            <a:extLst>
              <a:ext uri="{FF2B5EF4-FFF2-40B4-BE49-F238E27FC236}">
                <a16:creationId xmlns:a16="http://schemas.microsoft.com/office/drawing/2014/main" id="{B1627480-76C0-E184-788C-2785B626754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ja-JP" altLang="en-US" sz="1400" b="1"/>
              <a:t>トレーニングの重要性</a:t>
            </a:r>
          </a:p>
          <a:p>
            <a:pPr marL="0" lvl="1" indent="0">
              <a:buNone/>
            </a:pPr>
            <a:r>
              <a:rPr lang="ja-JP" altLang="en-US" sz="1400"/>
              <a:t>効果的なトレーニングは、スタッフが新しいシステムを習得し、業務を円滑に進めるために不可欠です。</a:t>
            </a:r>
          </a:p>
          <a:p>
            <a:pPr marL="0" indent="0">
              <a:spcBef>
                <a:spcPts val="2500"/>
              </a:spcBef>
              <a:buNone/>
            </a:pPr>
            <a:r>
              <a:rPr lang="ja-JP" altLang="en-US" sz="1400" b="1"/>
              <a:t>サポート体制の構築</a:t>
            </a:r>
          </a:p>
          <a:p>
            <a:pPr marL="0" lvl="1" indent="0">
              <a:buNone/>
            </a:pPr>
            <a:r>
              <a:rPr lang="ja-JP" altLang="en-US" sz="1400"/>
              <a:t>適切なサポート体制を整えることで、スタッフが問題に直面した際の迅速な対応を可能にします。</a:t>
            </a:r>
          </a:p>
          <a:p>
            <a:pPr marL="0" indent="0">
              <a:spcBef>
                <a:spcPts val="2500"/>
              </a:spcBef>
              <a:buNone/>
            </a:pPr>
            <a:r>
              <a:rPr lang="ja-JP" altLang="en-US" sz="1400" b="1"/>
              <a:t>計画の必要性</a:t>
            </a:r>
          </a:p>
          <a:p>
            <a:pPr marL="0" lvl="1" indent="0">
              <a:buNone/>
            </a:pPr>
            <a:r>
              <a:rPr lang="ja-JP" altLang="en-US" sz="1400"/>
              <a:t>新しいシステムに適応するための計画を策定することが、スムーズな移行に寄与します。</a:t>
            </a:r>
            <a:endParaRPr lang="en-US" sz="1400"/>
          </a:p>
        </p:txBody>
      </p:sp>
      <p:pic>
        <p:nvPicPr>
          <p:cNvPr id="5" name="Content Placeholder 4" descr="会議室で同じビジネスマンの5つのコピーがあり、1人がプレゼンテーションを行い、他の4人がテーブルの周りで何か他のことをしています。一人はメールをし、もう一人はお酒を飲み、もう一人はノートパソコンで仕事をしていて、最後は一人で聞いています...">
            <a:extLst>
              <a:ext uri="{FF2B5EF4-FFF2-40B4-BE49-F238E27FC236}">
                <a16:creationId xmlns:a16="http://schemas.microsoft.com/office/drawing/2014/main" id="{77E663E5-610E-4307-9A11-9263DBEB948E}"/>
              </a:ext>
            </a:extLst>
          </p:cNvPr>
          <p:cNvPicPr>
            <a:picLocks noGrp="1" noChangeAspect="1"/>
          </p:cNvPicPr>
          <p:nvPr>
            <p:ph sz="half" idx="1"/>
          </p:nvPr>
        </p:nvPicPr>
        <p:blipFill>
          <a:blip r:embed="rId3"/>
          <a:srcRect l="16553" r="28851" b="-2"/>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57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3846AA-FB93-2AC1-8550-EB9228A28F4C}"/>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運用後の評価と改善</a:t>
            </a:r>
          </a:p>
        </p:txBody>
      </p:sp>
      <p:pic>
        <p:nvPicPr>
          <p:cNvPr id="5" name="Content Placeholder 4" descr="クライアントとのアポイントメントを待っている間にレポートを読む">
            <a:extLst>
              <a:ext uri="{FF2B5EF4-FFF2-40B4-BE49-F238E27FC236}">
                <a16:creationId xmlns:a16="http://schemas.microsoft.com/office/drawing/2014/main" id="{64FF029D-F56D-4343-8E57-E6E31D019342}"/>
              </a:ext>
            </a:extLst>
          </p:cNvPr>
          <p:cNvPicPr>
            <a:picLocks noGrp="1" noChangeAspect="1"/>
          </p:cNvPicPr>
          <p:nvPr>
            <p:ph sz="half" idx="1"/>
          </p:nvPr>
        </p:nvPicPr>
        <p:blipFill>
          <a:blip r:embed="rId3"/>
          <a:srcRect l="19920" r="25014"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F479E86-7E2E-FD4F-14D5-914C4DC785A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ja-JP" altLang="en-US" sz="1400" b="1"/>
              <a:t>システム評価の重要性</a:t>
            </a:r>
          </a:p>
          <a:p>
            <a:pPr marL="0" lvl="1" indent="0">
              <a:buNone/>
            </a:pPr>
            <a:r>
              <a:rPr lang="ja-JP" altLang="en-US" sz="1400"/>
              <a:t>運用後のシステム評価は、改善のための基礎データを提供し、効果的な施策を実施するために必要です。</a:t>
            </a:r>
          </a:p>
          <a:p>
            <a:pPr marL="0" indent="0">
              <a:spcBef>
                <a:spcPts val="2500"/>
              </a:spcBef>
              <a:buNone/>
            </a:pPr>
            <a:r>
              <a:rPr lang="ja-JP" altLang="en-US" sz="1400" b="1"/>
              <a:t>施策の効果測定</a:t>
            </a:r>
          </a:p>
          <a:p>
            <a:pPr marL="0" lvl="1" indent="0">
              <a:buNone/>
            </a:pPr>
            <a:r>
              <a:rPr lang="ja-JP" altLang="en-US" sz="1400"/>
              <a:t>導入した施策の効果を測定することで、成功要因や課題を明確にし、今後の改善に活かします。</a:t>
            </a:r>
          </a:p>
          <a:p>
            <a:pPr marL="0" indent="0">
              <a:spcBef>
                <a:spcPts val="2500"/>
              </a:spcBef>
              <a:buNone/>
            </a:pPr>
            <a:r>
              <a:rPr lang="ja-JP" altLang="en-US" sz="1400" b="1"/>
              <a:t>持続可能な物流管理</a:t>
            </a:r>
          </a:p>
          <a:p>
            <a:pPr marL="0" lvl="1" indent="0">
              <a:buNone/>
            </a:pPr>
            <a:r>
              <a:rPr lang="ja-JP" altLang="en-US" sz="1400"/>
              <a:t>必要に応じた調整を行うことで、持続可能な物流管理を実現し、長期的な成功を支援します。</a:t>
            </a:r>
            <a:endParaRPr lang="en-US" sz="1400"/>
          </a:p>
        </p:txBody>
      </p:sp>
    </p:spTree>
    <p:extLst>
      <p:ext uri="{BB962C8B-B14F-4D97-AF65-F5344CB8AC3E}">
        <p14:creationId xmlns:p14="http://schemas.microsoft.com/office/powerpoint/2010/main" val="1997788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A27DBF76-D3A1-6381-6D48-1A5A993C9A73}"/>
              </a:ext>
            </a:extLst>
          </p:cNvPr>
          <p:cNvSpPr>
            <a:spLocks noGrp="1"/>
          </p:cNvSpPr>
          <p:nvPr>
            <p:ph type="title"/>
          </p:nvPr>
        </p:nvSpPr>
        <p:spPr>
          <a:xfrm>
            <a:off x="640079" y="1572768"/>
            <a:ext cx="8162176" cy="1406993"/>
          </a:xfrm>
        </p:spPr>
        <p:txBody>
          <a:bodyPr anchor="b">
            <a:normAutofit/>
          </a:bodyPr>
          <a:lstStyle/>
          <a:p>
            <a:r>
              <a:rPr lang="en-US" sz="6000"/>
              <a:t>結論</a:t>
            </a:r>
          </a:p>
        </p:txBody>
      </p:sp>
      <p:cxnSp>
        <p:nvCxnSpPr>
          <p:cNvPr id="10" name="Straight Connector 9">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11" name="Content Placeholder 2">
            <a:extLst>
              <a:ext uri="{FF2B5EF4-FFF2-40B4-BE49-F238E27FC236}">
                <a16:creationId xmlns:a16="http://schemas.microsoft.com/office/drawing/2014/main" id="{0C10EC9F-73DF-BC1D-999E-1824A6793D68}"/>
              </a:ext>
            </a:extLst>
          </p:cNvPr>
          <p:cNvGraphicFramePr>
            <a:graphicFrameLocks noGrp="1"/>
          </p:cNvGraphicFrame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59195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EC43183E-F46B-9E45-7CB9-220C86D909C6}"/>
              </a:ext>
            </a:extLst>
          </p:cNvPr>
          <p:cNvSpPr>
            <a:spLocks noGrp="1"/>
          </p:cNvSpPr>
          <p:nvPr>
            <p:ph type="ctrTitle"/>
          </p:nvPr>
        </p:nvSpPr>
        <p:spPr>
          <a:xfrm>
            <a:off x="559219" y="1115844"/>
            <a:ext cx="7680960" cy="4631911"/>
          </a:xfrm>
        </p:spPr>
        <p:txBody>
          <a:bodyPr anchor="b">
            <a:normAutofit/>
          </a:bodyPr>
          <a:lstStyle/>
          <a:p>
            <a:r>
              <a:rPr lang="en-US" sz="6500"/>
              <a:t>プロジェクトの背景と目的</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788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66396F0D-15BE-7A4C-B6E3-8055137285C0}"/>
              </a:ext>
            </a:extLst>
          </p:cNvPr>
          <p:cNvSpPr>
            <a:spLocks noGrp="1"/>
          </p:cNvSpPr>
          <p:nvPr>
            <p:ph type="title"/>
          </p:nvPr>
        </p:nvSpPr>
        <p:spPr>
          <a:xfrm>
            <a:off x="640080" y="914400"/>
            <a:ext cx="3412998" cy="1839433"/>
          </a:xfrm>
        </p:spPr>
        <p:txBody>
          <a:bodyPr>
            <a:normAutofit/>
          </a:bodyPr>
          <a:lstStyle/>
          <a:p>
            <a:r>
              <a:rPr lang="en-US" sz="3600"/>
              <a:t>空コンテナ返却の現状と課題</a:t>
            </a:r>
          </a:p>
        </p:txBody>
      </p:sp>
      <p:graphicFrame>
        <p:nvGraphicFramePr>
          <p:cNvPr id="4" name="Content Placeholder 3">
            <a:extLst>
              <a:ext uri="{FF2B5EF4-FFF2-40B4-BE49-F238E27FC236}">
                <a16:creationId xmlns:a16="http://schemas.microsoft.com/office/drawing/2014/main" id="{618874BE-87B3-48CC-80D1-7BFBD6EC4E8F}"/>
              </a:ext>
            </a:extLst>
          </p:cNvPr>
          <p:cNvGraphicFramePr>
            <a:graphicFrameLocks noGrp="1"/>
          </p:cNvGraphicFramePr>
          <p:nvPr>
            <p:ph idx="1"/>
            <p:extLst>
              <p:ext uri="{D42A27DB-BD31-4B8C-83A1-F6EECF244321}">
                <p14:modId xmlns:p14="http://schemas.microsoft.com/office/powerpoint/2010/main" val="3662992351"/>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640566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53658B-57C6-76B3-D28F-8D7AC27E13CD}"/>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a:t>プロジェクトの目標</a:t>
            </a:r>
          </a:p>
        </p:txBody>
      </p:sp>
      <p:sp>
        <p:nvSpPr>
          <p:cNvPr id="4" name="Content Placeholder 3">
            <a:extLst>
              <a:ext uri="{FF2B5EF4-FFF2-40B4-BE49-F238E27FC236}">
                <a16:creationId xmlns:a16="http://schemas.microsoft.com/office/drawing/2014/main" id="{0369E343-FF09-7306-53A7-B104CBAF057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ja-JP" altLang="en-US" sz="1400" b="1"/>
              <a:t>空コンテナ返却の最適化</a:t>
            </a:r>
          </a:p>
          <a:p>
            <a:pPr marL="0" lvl="1" indent="0">
              <a:buNone/>
            </a:pPr>
            <a:r>
              <a:rPr lang="ja-JP" altLang="en-US" sz="1400"/>
              <a:t>空コンテナの返却プロセスを見直し、効率を高めることで時間を節約します。</a:t>
            </a:r>
          </a:p>
          <a:p>
            <a:pPr marL="0" indent="0">
              <a:spcBef>
                <a:spcPts val="2500"/>
              </a:spcBef>
              <a:buNone/>
            </a:pPr>
            <a:r>
              <a:rPr lang="ja-JP" altLang="en-US" sz="1400" b="1"/>
              <a:t>コスト削減</a:t>
            </a:r>
          </a:p>
          <a:p>
            <a:pPr marL="0" lvl="1" indent="0">
              <a:buNone/>
            </a:pPr>
            <a:r>
              <a:rPr lang="ja-JP" altLang="en-US" sz="1400"/>
              <a:t>効率的なプロセスにより、運営コストを削減し、利益を向上させます。</a:t>
            </a:r>
          </a:p>
          <a:p>
            <a:pPr marL="0" indent="0">
              <a:spcBef>
                <a:spcPts val="2500"/>
              </a:spcBef>
              <a:buNone/>
            </a:pPr>
            <a:r>
              <a:rPr lang="ja-JP" altLang="en-US" sz="1400" b="1"/>
              <a:t>物流管理の効率化</a:t>
            </a:r>
          </a:p>
          <a:p>
            <a:pPr marL="0" lvl="1" indent="0">
              <a:buNone/>
            </a:pPr>
            <a:r>
              <a:rPr lang="ja-JP" altLang="en-US" sz="1400"/>
              <a:t>物流管理の効率を高め、全体の業務運営を円滑にします。</a:t>
            </a:r>
            <a:endParaRPr lang="en-US" sz="1400"/>
          </a:p>
        </p:txBody>
      </p:sp>
      <p:pic>
        <p:nvPicPr>
          <p:cNvPr id="5" name="Content Placeholder 4" descr="クレーンとコンテナ、隔離。">
            <a:extLst>
              <a:ext uri="{FF2B5EF4-FFF2-40B4-BE49-F238E27FC236}">
                <a16:creationId xmlns:a16="http://schemas.microsoft.com/office/drawing/2014/main" id="{6002D20B-C429-4C41-A605-5F3748D6FB12}"/>
              </a:ext>
            </a:extLst>
          </p:cNvPr>
          <p:cNvPicPr>
            <a:picLocks noGrp="1" noChangeAspect="1"/>
          </p:cNvPicPr>
          <p:nvPr>
            <p:ph sz="half" idx="1"/>
          </p:nvPr>
        </p:nvPicPr>
        <p:blipFill>
          <a:blip r:embed="rId3"/>
          <a:srcRect l="24518" r="23977" b="-2"/>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135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31C4716D-7822-FCA8-F649-13F49B0879C4}"/>
              </a:ext>
            </a:extLst>
          </p:cNvPr>
          <p:cNvSpPr>
            <a:spLocks noGrp="1"/>
          </p:cNvSpPr>
          <p:nvPr>
            <p:ph type="title"/>
          </p:nvPr>
        </p:nvSpPr>
        <p:spPr>
          <a:xfrm>
            <a:off x="640080" y="914401"/>
            <a:ext cx="4306824" cy="1477817"/>
          </a:xfrm>
        </p:spPr>
        <p:txBody>
          <a:bodyPr vert="horz" lIns="91440" tIns="45720" rIns="91440" bIns="45720" rtlCol="0" anchor="t">
            <a:normAutofit/>
          </a:bodyPr>
          <a:lstStyle/>
          <a:p>
            <a:r>
              <a:rPr lang="en-US"/>
              <a:t>期待される成果</a:t>
            </a:r>
          </a:p>
        </p:txBody>
      </p:sp>
      <p:pic>
        <p:nvPicPr>
          <p:cNvPr id="5" name="Content Placeholder 4" descr="白い背景にグラフの上に載せられた暗号通貨の風船を握っているビジネスマンのショット">
            <a:extLst>
              <a:ext uri="{FF2B5EF4-FFF2-40B4-BE49-F238E27FC236}">
                <a16:creationId xmlns:a16="http://schemas.microsoft.com/office/drawing/2014/main" id="{EA0D2DD5-C259-4714-A284-B1FA3566EEC3}"/>
              </a:ext>
            </a:extLst>
          </p:cNvPr>
          <p:cNvPicPr>
            <a:picLocks noGrp="1" noChangeAspect="1"/>
          </p:cNvPicPr>
          <p:nvPr>
            <p:ph sz="half" idx="1"/>
          </p:nvPr>
        </p:nvPicPr>
        <p:blipFill>
          <a:blip r:embed="rId3"/>
          <a:srcRect r="-2" b="13025"/>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BEFC077-3399-B245-90C2-96006CD505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ja-JP" altLang="en-US" sz="1400" b="1"/>
              <a:t>返却プロセスの迅速化</a:t>
            </a:r>
          </a:p>
          <a:p>
            <a:pPr marL="0" lvl="1" indent="0">
              <a:buNone/>
            </a:pPr>
            <a:r>
              <a:rPr lang="ja-JP" altLang="en-US" sz="1400"/>
              <a:t>返却プロセスを迅速化することで、顧客体験が向上し、業務がスムーズに進行します。</a:t>
            </a:r>
          </a:p>
          <a:p>
            <a:pPr marL="0" indent="0">
              <a:spcBef>
                <a:spcPts val="2500"/>
              </a:spcBef>
              <a:buNone/>
            </a:pPr>
            <a:r>
              <a:rPr lang="ja-JP" altLang="en-US" sz="1400" b="1"/>
              <a:t>コスト削減</a:t>
            </a:r>
          </a:p>
          <a:p>
            <a:pPr marL="0" lvl="1" indent="0">
              <a:buNone/>
            </a:pPr>
            <a:r>
              <a:rPr lang="ja-JP" altLang="en-US" sz="1400"/>
              <a:t>コスト削減は、企業の利益を増加させ、より多くのリソースを新たなプロジェクトに投資できるようにします。</a:t>
            </a:r>
          </a:p>
          <a:p>
            <a:pPr marL="0" indent="0">
              <a:spcBef>
                <a:spcPts val="2500"/>
              </a:spcBef>
              <a:buNone/>
            </a:pPr>
            <a:r>
              <a:rPr lang="ja-JP" altLang="en-US" sz="1400" b="1"/>
              <a:t>顧客満足度の向上</a:t>
            </a:r>
          </a:p>
          <a:p>
            <a:pPr marL="0" lvl="1" indent="0">
              <a:buNone/>
            </a:pPr>
            <a:r>
              <a:rPr lang="ja-JP" altLang="en-US" sz="1400"/>
              <a:t>顧客満足度の向上により、リピート顧客が増え、ブランドの評判が向上します。</a:t>
            </a:r>
          </a:p>
          <a:p>
            <a:pPr marL="0" indent="0">
              <a:spcBef>
                <a:spcPts val="2500"/>
              </a:spcBef>
              <a:buNone/>
            </a:pPr>
            <a:r>
              <a:rPr lang="ja-JP" altLang="en-US" sz="1400" b="1"/>
              <a:t>業務効率の改善</a:t>
            </a:r>
          </a:p>
          <a:p>
            <a:pPr marL="0" lvl="1" indent="0">
              <a:buNone/>
            </a:pPr>
            <a:r>
              <a:rPr lang="ja-JP" altLang="en-US" sz="1400"/>
              <a:t>業務効率の改善は、全体の生産性を高め、競争力を強化します。</a:t>
            </a:r>
            <a:endParaRPr lang="en-US" sz="1400"/>
          </a:p>
        </p:txBody>
      </p:sp>
    </p:spTree>
    <p:extLst>
      <p:ext uri="{BB962C8B-B14F-4D97-AF65-F5344CB8AC3E}">
        <p14:creationId xmlns:p14="http://schemas.microsoft.com/office/powerpoint/2010/main" val="7117779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AC867D63-25FA-AACC-2109-D10DF5707823}"/>
              </a:ext>
            </a:extLst>
          </p:cNvPr>
          <p:cNvSpPr>
            <a:spLocks noGrp="1"/>
          </p:cNvSpPr>
          <p:nvPr>
            <p:ph type="ctrTitle"/>
          </p:nvPr>
        </p:nvSpPr>
        <p:spPr>
          <a:xfrm>
            <a:off x="559219" y="1115844"/>
            <a:ext cx="7680960" cy="4631911"/>
          </a:xfrm>
        </p:spPr>
        <p:txBody>
          <a:bodyPr anchor="b">
            <a:normAutofit/>
          </a:bodyPr>
          <a:lstStyle/>
          <a:p>
            <a:r>
              <a:rPr lang="en-US" sz="6500"/>
              <a:t>ビジネスの課題</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188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B795E-A67B-8231-302B-50312B0CAAE8}"/>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コスト削減の必要性</a:t>
            </a:r>
          </a:p>
        </p:txBody>
      </p:sp>
      <p:pic>
        <p:nvPicPr>
          <p:cNvPr id="5" name="Content Placeholder 4" descr="港で積み上げられた貨物輸送コンテナとセミトラックに載せられた貨物輸送コンテナ">
            <a:extLst>
              <a:ext uri="{FF2B5EF4-FFF2-40B4-BE49-F238E27FC236}">
                <a16:creationId xmlns:a16="http://schemas.microsoft.com/office/drawing/2014/main" id="{B245EBE3-01D2-49C8-9350-94A6B446BACB}"/>
              </a:ext>
            </a:extLst>
          </p:cNvPr>
          <p:cNvPicPr>
            <a:picLocks noGrp="1" noChangeAspect="1"/>
          </p:cNvPicPr>
          <p:nvPr>
            <p:ph sz="half" idx="1"/>
          </p:nvPr>
        </p:nvPicPr>
        <p:blipFill>
          <a:blip r:embed="rId3"/>
          <a:srcRect l="29415" r="871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FC4F51A-7CC8-CA0E-7F47-E4AE89CFBCD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ja-JP" altLang="en-US" sz="1400" b="1"/>
              <a:t>物流業界の課題</a:t>
            </a:r>
          </a:p>
          <a:p>
            <a:pPr marL="0" lvl="1" indent="0">
              <a:buNone/>
            </a:pPr>
            <a:r>
              <a:rPr lang="ja-JP" altLang="en-US" sz="1400"/>
              <a:t>物流業界ではコスト削減が重要な課題であり、競争力を維持するために常に取り組む必要があります。</a:t>
            </a:r>
          </a:p>
          <a:p>
            <a:pPr marL="0" indent="0">
              <a:spcBef>
                <a:spcPts val="2500"/>
              </a:spcBef>
              <a:buNone/>
            </a:pPr>
            <a:r>
              <a:rPr lang="ja-JP" altLang="en-US" sz="1400" b="1"/>
              <a:t>空コンテナの返却</a:t>
            </a:r>
          </a:p>
          <a:p>
            <a:pPr marL="0" lvl="1" indent="0">
              <a:buNone/>
            </a:pPr>
            <a:r>
              <a:rPr lang="ja-JP" altLang="en-US" sz="1400"/>
              <a:t>空コンテナの返却プロセスの見直しは、運営コストを大幅に削減するための重要な手段です。</a:t>
            </a:r>
          </a:p>
          <a:p>
            <a:pPr marL="0" indent="0">
              <a:spcBef>
                <a:spcPts val="2500"/>
              </a:spcBef>
              <a:buNone/>
            </a:pPr>
            <a:r>
              <a:rPr lang="ja-JP" altLang="en-US" sz="1400" b="1"/>
              <a:t>コスト削減の成功例</a:t>
            </a:r>
          </a:p>
          <a:p>
            <a:pPr marL="0" lvl="1" indent="0">
              <a:buNone/>
            </a:pPr>
            <a:r>
              <a:rPr lang="ja-JP" altLang="en-US" sz="1400"/>
              <a:t>成功したコスト削減の取り組みは、効率的な運営と収益性の向上に繋がります。</a:t>
            </a:r>
            <a:endParaRPr lang="en-US" sz="1400"/>
          </a:p>
        </p:txBody>
      </p:sp>
    </p:spTree>
    <p:extLst>
      <p:ext uri="{BB962C8B-B14F-4D97-AF65-F5344CB8AC3E}">
        <p14:creationId xmlns:p14="http://schemas.microsoft.com/office/powerpoint/2010/main" val="3025896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536A6-7118-29E0-2971-BC3F34CF44F1}"/>
              </a:ext>
            </a:extLst>
          </p:cNvPr>
          <p:cNvSpPr>
            <a:spLocks noGrp="1"/>
          </p:cNvSpPr>
          <p:nvPr>
            <p:ph type="title"/>
          </p:nvPr>
        </p:nvSpPr>
        <p:spPr>
          <a:xfrm>
            <a:off x="640079" y="914400"/>
            <a:ext cx="4261104" cy="1097280"/>
          </a:xfrm>
        </p:spPr>
        <p:txBody>
          <a:bodyPr vert="horz" lIns="91440" tIns="45720" rIns="91440" bIns="45720" rtlCol="0" anchor="t">
            <a:normAutofit/>
          </a:bodyPr>
          <a:lstStyle/>
          <a:p>
            <a:r>
              <a:rPr lang="en-US" sz="3600"/>
              <a:t>効率的な物流管理</a:t>
            </a:r>
          </a:p>
        </p:txBody>
      </p:sp>
      <p:sp>
        <p:nvSpPr>
          <p:cNvPr id="4" name="Content Placeholder 3">
            <a:extLst>
              <a:ext uri="{FF2B5EF4-FFF2-40B4-BE49-F238E27FC236}">
                <a16:creationId xmlns:a16="http://schemas.microsoft.com/office/drawing/2014/main" id="{600A9F41-F4A3-A958-E7AC-E9CBDBE760A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ja-JP" altLang="en-US" sz="1400" b="1"/>
              <a:t>物流の重要性</a:t>
            </a:r>
          </a:p>
          <a:p>
            <a:pPr marL="0" lvl="1" indent="0">
              <a:buNone/>
            </a:pPr>
            <a:r>
              <a:rPr lang="ja-JP" altLang="en-US" sz="1400"/>
              <a:t>効率的な物流管理は企業の競争力を向上させる重要な要素です。</a:t>
            </a:r>
          </a:p>
          <a:p>
            <a:pPr marL="0" indent="0">
              <a:spcBef>
                <a:spcPts val="2500"/>
              </a:spcBef>
              <a:buNone/>
            </a:pPr>
            <a:r>
              <a:rPr lang="ja-JP" altLang="en-US" sz="1400" b="1"/>
              <a:t>空コンテナの最適化</a:t>
            </a:r>
          </a:p>
          <a:p>
            <a:pPr marL="0" lvl="1" indent="0">
              <a:buNone/>
            </a:pPr>
            <a:r>
              <a:rPr lang="ja-JP" altLang="en-US" sz="1400"/>
              <a:t>空コンテナの流れを最適化することで、物流コストの削減と効率的な運用が可能になります。</a:t>
            </a:r>
            <a:endParaRPr lang="en-US" sz="1400"/>
          </a:p>
        </p:txBody>
      </p:sp>
      <p:pic>
        <p:nvPicPr>
          <p:cNvPr id="5" name="Content Placeholder 4" descr="積み重ねられた輸送用コンテナによって作成される頑丈な壁。">
            <a:extLst>
              <a:ext uri="{FF2B5EF4-FFF2-40B4-BE49-F238E27FC236}">
                <a16:creationId xmlns:a16="http://schemas.microsoft.com/office/drawing/2014/main" id="{BDEF114D-16DD-443D-9DDC-101A9043BB0D}"/>
              </a:ext>
            </a:extLst>
          </p:cNvPr>
          <p:cNvPicPr>
            <a:picLocks noGrp="1" noChangeAspect="1"/>
          </p:cNvPicPr>
          <p:nvPr>
            <p:ph sz="half" idx="1"/>
          </p:nvPr>
        </p:nvPicPr>
        <p:blipFill>
          <a:blip r:embed="rId3"/>
          <a:srcRect l="11066" r="6106"/>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651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1332</Words>
  <Application>Microsoft Office PowerPoint</Application>
  <PresentationFormat>ワイド画面</PresentationFormat>
  <Paragraphs>169</Paragraphs>
  <Slides>23</Slides>
  <Notes>23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23</vt:i4>
      </vt:variant>
    </vt:vector>
  </HeadingPairs>
  <TitlesOfParts>
    <vt:vector size="29" baseType="lpstr">
      <vt:lpstr>Arial</vt:lpstr>
      <vt:lpstr>Bierstadt</vt:lpstr>
      <vt:lpstr>Calibri</vt:lpstr>
      <vt:lpstr>Grandview Display</vt:lpstr>
      <vt:lpstr>Neue Haas Grotesk Text Pro</vt:lpstr>
      <vt:lpstr>DashVTI</vt:lpstr>
      <vt:lpstr>空コンテナ返却最適化プロジェクトの概要設計</vt:lpstr>
      <vt:lpstr>プレゼンテーションの流れ</vt:lpstr>
      <vt:lpstr>プロジェクトの背景と目的</vt:lpstr>
      <vt:lpstr>空コンテナ返却の現状と課題</vt:lpstr>
      <vt:lpstr>プロジェクトの目標</vt:lpstr>
      <vt:lpstr>期待される成果</vt:lpstr>
      <vt:lpstr>ビジネスの課題</vt:lpstr>
      <vt:lpstr>コスト削減の必要性</vt:lpstr>
      <vt:lpstr>効率的な物流管理</vt:lpstr>
      <vt:lpstr>顧客満足度の向上</vt:lpstr>
      <vt:lpstr>技術の課題</vt:lpstr>
      <vt:lpstr>データ収集と分析の方法</vt:lpstr>
      <vt:lpstr>システム統合の課題</vt:lpstr>
      <vt:lpstr>リアルタイム追跡技術の導入</vt:lpstr>
      <vt:lpstr>システムの概要設計</vt:lpstr>
      <vt:lpstr>システム全体のアーキテクチャ</vt:lpstr>
      <vt:lpstr>主要なコンポーネントとその役割</vt:lpstr>
      <vt:lpstr>データフロー図</vt:lpstr>
      <vt:lpstr>導入と運用計画</vt:lpstr>
      <vt:lpstr>導入スケジュール</vt:lpstr>
      <vt:lpstr>トレーニングとサポート体制</vt:lpstr>
      <vt:lpstr>運用後の評価と改善</vt:lpstr>
      <vt:lpstr>結論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藤本治生</dc:creator>
  <cp:lastModifiedBy>治生 藤本</cp:lastModifiedBy>
  <cp:revision>3</cp:revision>
  <dcterms:created xsi:type="dcterms:W3CDTF">2025-04-17T00:16:33Z</dcterms:created>
  <dcterms:modified xsi:type="dcterms:W3CDTF">2025-04-17T00:54:17Z</dcterms:modified>
</cp:coreProperties>
</file>